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League Spartan" panose="020B0604020202020204" charset="-18"/>
      <p:regular r:id="rId13"/>
    </p:embeddedFont>
    <p:embeddedFont>
      <p:font typeface="Schoolbell" panose="020B0604020202020204" charset="0"/>
      <p:regular r:id="rId14"/>
    </p:embeddedFont>
    <p:embeddedFont>
      <p:font typeface="Ahkio" panose="020B0604020202020204" charset="-18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25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image" Target="../media/image9.svg"/><Relationship Id="rId19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20.sv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image" Target="../media/image30.sv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svg"/><Relationship Id="rId7" Type="http://schemas.openxmlformats.org/officeDocument/2006/relationships/image" Target="../media/image3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3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0" Type="http://schemas.openxmlformats.org/officeDocument/2006/relationships/image" Target="../media/image47.svg"/><Relationship Id="rId4" Type="http://schemas.openxmlformats.org/officeDocument/2006/relationships/image" Target="../media/image42.sv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sv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33.png"/><Relationship Id="rId10" Type="http://schemas.openxmlformats.org/officeDocument/2006/relationships/image" Target="../media/image58.svg"/><Relationship Id="rId4" Type="http://schemas.openxmlformats.org/officeDocument/2006/relationships/image" Target="../media/image32.jpe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image" Target="../media/image9.sv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09442">
            <a:off x="2381247" y="1036241"/>
            <a:ext cx="6624958" cy="7841606"/>
          </a:xfrm>
          <a:custGeom>
            <a:avLst/>
            <a:gdLst/>
            <a:ahLst/>
            <a:cxnLst/>
            <a:rect l="l" t="t" r="r" b="b"/>
            <a:pathLst>
              <a:path w="6624958" h="7841606">
                <a:moveTo>
                  <a:pt x="0" y="0"/>
                </a:moveTo>
                <a:lnTo>
                  <a:pt x="6624958" y="0"/>
                </a:lnTo>
                <a:lnTo>
                  <a:pt x="6624958" y="7841606"/>
                </a:lnTo>
                <a:lnTo>
                  <a:pt x="0" y="78416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50744" y="9021505"/>
            <a:ext cx="3046925" cy="799818"/>
          </a:xfrm>
          <a:custGeom>
            <a:avLst/>
            <a:gdLst/>
            <a:ahLst/>
            <a:cxnLst/>
            <a:rect l="l" t="t" r="r" b="b"/>
            <a:pathLst>
              <a:path w="3046925" h="799818">
                <a:moveTo>
                  <a:pt x="0" y="0"/>
                </a:moveTo>
                <a:lnTo>
                  <a:pt x="3046925" y="0"/>
                </a:lnTo>
                <a:lnTo>
                  <a:pt x="3046925" y="799818"/>
                </a:lnTo>
                <a:lnTo>
                  <a:pt x="0" y="7998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56719" y="3117116"/>
            <a:ext cx="14177603" cy="4298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46"/>
              </a:lnSpc>
            </a:pPr>
            <a:r>
              <a:rPr lang="en-US" sz="21453" spc="42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Palijativna skrb</a:t>
            </a:r>
          </a:p>
        </p:txBody>
      </p:sp>
      <p:sp>
        <p:nvSpPr>
          <p:cNvPr id="5" name="Freeform 5"/>
          <p:cNvSpPr/>
          <p:nvPr/>
        </p:nvSpPr>
        <p:spPr>
          <a:xfrm>
            <a:off x="11520841" y="8186626"/>
            <a:ext cx="5267669" cy="1382763"/>
          </a:xfrm>
          <a:custGeom>
            <a:avLst/>
            <a:gdLst/>
            <a:ahLst/>
            <a:cxnLst/>
            <a:rect l="l" t="t" r="r" b="b"/>
            <a:pathLst>
              <a:path w="5267669" h="1382763">
                <a:moveTo>
                  <a:pt x="0" y="0"/>
                </a:moveTo>
                <a:lnTo>
                  <a:pt x="5267669" y="0"/>
                </a:lnTo>
                <a:lnTo>
                  <a:pt x="5267669" y="1382763"/>
                </a:lnTo>
                <a:lnTo>
                  <a:pt x="0" y="13827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918542" y="2218440"/>
            <a:ext cx="1202918" cy="1735321"/>
          </a:xfrm>
          <a:custGeom>
            <a:avLst/>
            <a:gdLst/>
            <a:ahLst/>
            <a:cxnLst/>
            <a:rect l="l" t="t" r="r" b="b"/>
            <a:pathLst>
              <a:path w="1202918" h="1735321">
                <a:moveTo>
                  <a:pt x="0" y="0"/>
                </a:moveTo>
                <a:lnTo>
                  <a:pt x="1202918" y="0"/>
                </a:lnTo>
                <a:lnTo>
                  <a:pt x="1202918" y="1735320"/>
                </a:lnTo>
                <a:lnTo>
                  <a:pt x="0" y="17353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1663728" y="3086100"/>
            <a:ext cx="4843578" cy="5906802"/>
          </a:xfrm>
          <a:custGeom>
            <a:avLst/>
            <a:gdLst/>
            <a:ahLst/>
            <a:cxnLst/>
            <a:rect l="l" t="t" r="r" b="b"/>
            <a:pathLst>
              <a:path w="4843578" h="5906802">
                <a:moveTo>
                  <a:pt x="4843577" y="0"/>
                </a:moveTo>
                <a:lnTo>
                  <a:pt x="0" y="0"/>
                </a:lnTo>
                <a:lnTo>
                  <a:pt x="0" y="5906802"/>
                </a:lnTo>
                <a:lnTo>
                  <a:pt x="4843577" y="5906802"/>
                </a:lnTo>
                <a:lnTo>
                  <a:pt x="48435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050744" y="3580183"/>
            <a:ext cx="3475532" cy="5841231"/>
          </a:xfrm>
          <a:custGeom>
            <a:avLst/>
            <a:gdLst/>
            <a:ahLst/>
            <a:cxnLst/>
            <a:rect l="l" t="t" r="r" b="b"/>
            <a:pathLst>
              <a:path w="3475532" h="5841231">
                <a:moveTo>
                  <a:pt x="0" y="0"/>
                </a:moveTo>
                <a:lnTo>
                  <a:pt x="3475533" y="0"/>
                </a:lnTo>
                <a:lnTo>
                  <a:pt x="3475533" y="5841231"/>
                </a:lnTo>
                <a:lnTo>
                  <a:pt x="0" y="58412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473659" y="1524915"/>
            <a:ext cx="2221709" cy="1471386"/>
          </a:xfrm>
          <a:custGeom>
            <a:avLst/>
            <a:gdLst/>
            <a:ahLst/>
            <a:cxnLst/>
            <a:rect l="l" t="t" r="r" b="b"/>
            <a:pathLst>
              <a:path w="2221709" h="1471386">
                <a:moveTo>
                  <a:pt x="0" y="0"/>
                </a:moveTo>
                <a:lnTo>
                  <a:pt x="2221708" y="0"/>
                </a:lnTo>
                <a:lnTo>
                  <a:pt x="2221708" y="1471386"/>
                </a:lnTo>
                <a:lnTo>
                  <a:pt x="0" y="1471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901075" y="1713697"/>
            <a:ext cx="1253601" cy="504742"/>
          </a:xfrm>
          <a:custGeom>
            <a:avLst/>
            <a:gdLst/>
            <a:ahLst/>
            <a:cxnLst/>
            <a:rect l="l" t="t" r="r" b="b"/>
            <a:pathLst>
              <a:path w="1253601" h="504742">
                <a:moveTo>
                  <a:pt x="0" y="0"/>
                </a:moveTo>
                <a:lnTo>
                  <a:pt x="1253601" y="0"/>
                </a:lnTo>
                <a:lnTo>
                  <a:pt x="1253601" y="504743"/>
                </a:lnTo>
                <a:lnTo>
                  <a:pt x="0" y="50474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042581" y="2583361"/>
            <a:ext cx="256875" cy="232816"/>
          </a:xfrm>
          <a:custGeom>
            <a:avLst/>
            <a:gdLst/>
            <a:ahLst/>
            <a:cxnLst/>
            <a:rect l="l" t="t" r="r" b="b"/>
            <a:pathLst>
              <a:path w="256875" h="232816">
                <a:moveTo>
                  <a:pt x="0" y="0"/>
                </a:moveTo>
                <a:lnTo>
                  <a:pt x="256875" y="0"/>
                </a:lnTo>
                <a:lnTo>
                  <a:pt x="256875" y="232817"/>
                </a:lnTo>
                <a:lnTo>
                  <a:pt x="0" y="23281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783934" y="2583361"/>
            <a:ext cx="774168" cy="1533006"/>
          </a:xfrm>
          <a:custGeom>
            <a:avLst/>
            <a:gdLst/>
            <a:ahLst/>
            <a:cxnLst/>
            <a:rect l="l" t="t" r="r" b="b"/>
            <a:pathLst>
              <a:path w="774168" h="1533006">
                <a:moveTo>
                  <a:pt x="0" y="0"/>
                </a:moveTo>
                <a:lnTo>
                  <a:pt x="774168" y="0"/>
                </a:lnTo>
                <a:lnTo>
                  <a:pt x="774168" y="1533006"/>
                </a:lnTo>
                <a:lnTo>
                  <a:pt x="0" y="153300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537091" y="7335506"/>
            <a:ext cx="1880147" cy="493539"/>
          </a:xfrm>
          <a:custGeom>
            <a:avLst/>
            <a:gdLst/>
            <a:ahLst/>
            <a:cxnLst/>
            <a:rect l="l" t="t" r="r" b="b"/>
            <a:pathLst>
              <a:path w="1880147" h="493539">
                <a:moveTo>
                  <a:pt x="0" y="0"/>
                </a:moveTo>
                <a:lnTo>
                  <a:pt x="1880147" y="0"/>
                </a:lnTo>
                <a:lnTo>
                  <a:pt x="1880147" y="493539"/>
                </a:lnTo>
                <a:lnTo>
                  <a:pt x="0" y="4935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863389" y="6810954"/>
            <a:ext cx="1314905" cy="829585"/>
          </a:xfrm>
          <a:custGeom>
            <a:avLst/>
            <a:gdLst/>
            <a:ahLst/>
            <a:cxnLst/>
            <a:rect l="l" t="t" r="r" b="b"/>
            <a:pathLst>
              <a:path w="1314905" h="829585">
                <a:moveTo>
                  <a:pt x="0" y="0"/>
                </a:moveTo>
                <a:lnTo>
                  <a:pt x="1314904" y="0"/>
                </a:lnTo>
                <a:lnTo>
                  <a:pt x="1314904" y="829585"/>
                </a:lnTo>
                <a:lnTo>
                  <a:pt x="0" y="82958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685852" y="8221687"/>
            <a:ext cx="3306555" cy="867971"/>
          </a:xfrm>
          <a:custGeom>
            <a:avLst/>
            <a:gdLst/>
            <a:ahLst/>
            <a:cxnLst/>
            <a:rect l="l" t="t" r="r" b="b"/>
            <a:pathLst>
              <a:path w="3306555" h="867971">
                <a:moveTo>
                  <a:pt x="0" y="0"/>
                </a:moveTo>
                <a:lnTo>
                  <a:pt x="3306555" y="0"/>
                </a:lnTo>
                <a:lnTo>
                  <a:pt x="3306555" y="867971"/>
                </a:lnTo>
                <a:lnTo>
                  <a:pt x="0" y="8679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144000" y="6552731"/>
            <a:ext cx="2649888" cy="2325277"/>
          </a:xfrm>
          <a:custGeom>
            <a:avLst/>
            <a:gdLst/>
            <a:ahLst/>
            <a:cxnLst/>
            <a:rect l="l" t="t" r="r" b="b"/>
            <a:pathLst>
              <a:path w="2649888" h="2325277">
                <a:moveTo>
                  <a:pt x="0" y="0"/>
                </a:moveTo>
                <a:lnTo>
                  <a:pt x="2649888" y="0"/>
                </a:lnTo>
                <a:lnTo>
                  <a:pt x="2649888" y="2325277"/>
                </a:lnTo>
                <a:lnTo>
                  <a:pt x="0" y="232527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00253" y="147190"/>
            <a:ext cx="1206072" cy="1566507"/>
          </a:xfrm>
          <a:custGeom>
            <a:avLst/>
            <a:gdLst/>
            <a:ahLst/>
            <a:cxnLst/>
            <a:rect l="l" t="t" r="r" b="b"/>
            <a:pathLst>
              <a:path w="1206072" h="1566507">
                <a:moveTo>
                  <a:pt x="0" y="0"/>
                </a:moveTo>
                <a:lnTo>
                  <a:pt x="1206072" y="0"/>
                </a:lnTo>
                <a:lnTo>
                  <a:pt x="1206072" y="1566507"/>
                </a:lnTo>
                <a:lnTo>
                  <a:pt x="0" y="156650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0" y="-5891"/>
            <a:ext cx="2172743" cy="2822069"/>
          </a:xfrm>
          <a:custGeom>
            <a:avLst/>
            <a:gdLst/>
            <a:ahLst/>
            <a:cxnLst/>
            <a:rect l="l" t="t" r="r" b="b"/>
            <a:pathLst>
              <a:path w="2172743" h="2822069">
                <a:moveTo>
                  <a:pt x="0" y="0"/>
                </a:moveTo>
                <a:lnTo>
                  <a:pt x="2172743" y="0"/>
                </a:lnTo>
                <a:lnTo>
                  <a:pt x="2172743" y="2822069"/>
                </a:lnTo>
                <a:lnTo>
                  <a:pt x="0" y="282206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556718" y="8838343"/>
            <a:ext cx="9802033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60"/>
              </a:lnSpc>
            </a:pPr>
            <a:r>
              <a:rPr lang="en-US" sz="3000" spc="546" dirty="0">
                <a:solidFill>
                  <a:srgbClr val="324C7C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IZRADILI UČENICI 3.C RAZREDA</a:t>
            </a:r>
          </a:p>
          <a:p>
            <a:pPr algn="l">
              <a:lnSpc>
                <a:spcPts val="3960"/>
              </a:lnSpc>
            </a:pPr>
            <a:r>
              <a:rPr lang="hr-HR" sz="3000" spc="546" dirty="0" smtClean="0">
                <a:solidFill>
                  <a:srgbClr val="324C7C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NASTAVNIK</a:t>
            </a:r>
            <a:r>
              <a:rPr lang="en-US" sz="3000" spc="546" dirty="0" smtClean="0">
                <a:solidFill>
                  <a:srgbClr val="324C7C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: </a:t>
            </a:r>
            <a:r>
              <a:rPr lang="en-US" sz="3000" spc="546" dirty="0">
                <a:solidFill>
                  <a:srgbClr val="324C7C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BEATA TERESA GALINEC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167597" y="118615"/>
            <a:ext cx="9733479" cy="417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2"/>
              </a:lnSpc>
            </a:pPr>
            <a:r>
              <a:rPr lang="en-US" sz="2600" spc="473">
                <a:solidFill>
                  <a:srgbClr val="324C7C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ŠKOLA ZA MEDICINSKE SESTRE MLINARSKA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25196">
            <a:off x="12856166" y="223535"/>
            <a:ext cx="4985164" cy="5323962"/>
          </a:xfrm>
          <a:custGeom>
            <a:avLst/>
            <a:gdLst/>
            <a:ahLst/>
            <a:cxnLst/>
            <a:rect l="l" t="t" r="r" b="b"/>
            <a:pathLst>
              <a:path w="4985164" h="5323962">
                <a:moveTo>
                  <a:pt x="0" y="0"/>
                </a:moveTo>
                <a:lnTo>
                  <a:pt x="4985164" y="0"/>
                </a:lnTo>
                <a:lnTo>
                  <a:pt x="4985164" y="5323962"/>
                </a:lnTo>
                <a:lnTo>
                  <a:pt x="0" y="53239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6216" y="4863586"/>
            <a:ext cx="5774733" cy="4915565"/>
          </a:xfrm>
          <a:custGeom>
            <a:avLst/>
            <a:gdLst/>
            <a:ahLst/>
            <a:cxnLst/>
            <a:rect l="l" t="t" r="r" b="b"/>
            <a:pathLst>
              <a:path w="5774733" h="4915565">
                <a:moveTo>
                  <a:pt x="0" y="0"/>
                </a:moveTo>
                <a:lnTo>
                  <a:pt x="5774732" y="0"/>
                </a:lnTo>
                <a:lnTo>
                  <a:pt x="5774732" y="4915565"/>
                </a:lnTo>
                <a:lnTo>
                  <a:pt x="0" y="49155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54969">
            <a:off x="1108386" y="1339756"/>
            <a:ext cx="4390393" cy="2881694"/>
          </a:xfrm>
          <a:custGeom>
            <a:avLst/>
            <a:gdLst/>
            <a:ahLst/>
            <a:cxnLst/>
            <a:rect l="l" t="t" r="r" b="b"/>
            <a:pathLst>
              <a:path w="4390393" h="2881694">
                <a:moveTo>
                  <a:pt x="0" y="0"/>
                </a:moveTo>
                <a:lnTo>
                  <a:pt x="4390393" y="0"/>
                </a:lnTo>
                <a:lnTo>
                  <a:pt x="4390393" y="2881694"/>
                </a:lnTo>
                <a:lnTo>
                  <a:pt x="0" y="28816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948648" y="4345952"/>
            <a:ext cx="1927475" cy="2138668"/>
          </a:xfrm>
          <a:custGeom>
            <a:avLst/>
            <a:gdLst/>
            <a:ahLst/>
            <a:cxnLst/>
            <a:rect l="l" t="t" r="r" b="b"/>
            <a:pathLst>
              <a:path w="1927475" h="2138668">
                <a:moveTo>
                  <a:pt x="0" y="0"/>
                </a:moveTo>
                <a:lnTo>
                  <a:pt x="1927475" y="0"/>
                </a:lnTo>
                <a:lnTo>
                  <a:pt x="1927475" y="2138668"/>
                </a:lnTo>
                <a:lnTo>
                  <a:pt x="0" y="21386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909721" y="2851007"/>
            <a:ext cx="13140914" cy="520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00"/>
              </a:lnSpc>
            </a:pPr>
            <a:r>
              <a:rPr lang="en-US" sz="4500" spc="2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Palijativna skrb je pristup, kojim se bolesnicima suočenim sa smrtonosnom bolešću i njihovim obiteljima unaprjeđuje kvaliteta života. </a:t>
            </a:r>
          </a:p>
          <a:p>
            <a:pPr marL="0" lvl="0" indent="0" algn="l">
              <a:lnSpc>
                <a:spcPts val="4500"/>
              </a:lnSpc>
            </a:pPr>
            <a:endParaRPr lang="en-US" sz="4500" spc="279">
              <a:solidFill>
                <a:srgbClr val="324C7C"/>
              </a:solidFill>
              <a:latin typeface="Ahkio"/>
              <a:ea typeface="Ahkio"/>
              <a:cs typeface="Ahkio"/>
              <a:sym typeface="Ahkio"/>
            </a:endParaRPr>
          </a:p>
          <a:p>
            <a:pPr marL="0" lvl="0" indent="0" algn="l">
              <a:lnSpc>
                <a:spcPts val="4500"/>
              </a:lnSpc>
            </a:pPr>
            <a:r>
              <a:rPr lang="en-US" sz="4500" spc="2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Čini se to kroz sprječavanje i olakšavanje simptoma sredstvima ranog otkrivanja, procjene i liječenja boli, te kroz olakšavanje ostalih psihičkih, psihosocijalnih i duhovnih problema. </a:t>
            </a:r>
          </a:p>
          <a:p>
            <a:pPr algn="l">
              <a:lnSpc>
                <a:spcPts val="4500"/>
              </a:lnSpc>
            </a:pPr>
            <a:endParaRPr lang="en-US" sz="4500" spc="279">
              <a:solidFill>
                <a:srgbClr val="324C7C"/>
              </a:solidFill>
              <a:latin typeface="Ahkio"/>
              <a:ea typeface="Ahkio"/>
              <a:cs typeface="Ahkio"/>
              <a:sym typeface="Ahkio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912386" y="8270732"/>
            <a:ext cx="2277991" cy="136679"/>
          </a:xfrm>
          <a:custGeom>
            <a:avLst/>
            <a:gdLst/>
            <a:ahLst/>
            <a:cxnLst/>
            <a:rect l="l" t="t" r="r" b="b"/>
            <a:pathLst>
              <a:path w="2277991" h="136679">
                <a:moveTo>
                  <a:pt x="0" y="0"/>
                </a:moveTo>
                <a:lnTo>
                  <a:pt x="2277991" y="0"/>
                </a:lnTo>
                <a:lnTo>
                  <a:pt x="2277991" y="136680"/>
                </a:lnTo>
                <a:lnTo>
                  <a:pt x="0" y="1366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912386" y="8686800"/>
            <a:ext cx="10497984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500"/>
              </a:lnSpc>
            </a:pPr>
            <a:r>
              <a:rPr lang="en-US" sz="4500" spc="2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(Svjetska zdravstvena organizacija, 2002)</a:t>
            </a:r>
          </a:p>
          <a:p>
            <a:pPr algn="r">
              <a:lnSpc>
                <a:spcPts val="4500"/>
              </a:lnSpc>
            </a:pPr>
            <a:endParaRPr lang="en-US" sz="4500" spc="279">
              <a:solidFill>
                <a:srgbClr val="324C7C"/>
              </a:solidFill>
              <a:latin typeface="Ahkio"/>
              <a:ea typeface="Ahkio"/>
              <a:cs typeface="Ahkio"/>
              <a:sym typeface="Ahki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82049" y="188164"/>
            <a:ext cx="8751570" cy="1057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99"/>
              </a:lnSpc>
              <a:spcBef>
                <a:spcPct val="0"/>
              </a:spcBef>
            </a:pPr>
            <a:r>
              <a:rPr lang="en-US" sz="5999" spc="299">
                <a:solidFill>
                  <a:srgbClr val="324C7C"/>
                </a:solidFill>
                <a:latin typeface="Schoolbell"/>
                <a:ea typeface="Schoolbell"/>
                <a:cs typeface="Schoolbell"/>
                <a:sym typeface="Schoolbell"/>
              </a:rPr>
              <a:t>Definicija palijativne skrbi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68597" y="957682"/>
            <a:ext cx="12590327" cy="1657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0"/>
              </a:lnSpc>
            </a:pPr>
            <a:r>
              <a:rPr lang="en-US" sz="12000" spc="480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 Palijativna skrb</a:t>
            </a:r>
          </a:p>
        </p:txBody>
      </p:sp>
      <p:sp>
        <p:nvSpPr>
          <p:cNvPr id="3" name="Freeform 3"/>
          <p:cNvSpPr/>
          <p:nvPr/>
        </p:nvSpPr>
        <p:spPr>
          <a:xfrm>
            <a:off x="8527576" y="7949952"/>
            <a:ext cx="8903041" cy="2337048"/>
          </a:xfrm>
          <a:custGeom>
            <a:avLst/>
            <a:gdLst/>
            <a:ahLst/>
            <a:cxnLst/>
            <a:rect l="l" t="t" r="r" b="b"/>
            <a:pathLst>
              <a:path w="8903041" h="2337048">
                <a:moveTo>
                  <a:pt x="0" y="0"/>
                </a:moveTo>
                <a:lnTo>
                  <a:pt x="8903042" y="0"/>
                </a:lnTo>
                <a:lnTo>
                  <a:pt x="8903042" y="2337048"/>
                </a:lnTo>
                <a:lnTo>
                  <a:pt x="0" y="23370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571868" y="5034079"/>
            <a:ext cx="6377719" cy="5252921"/>
          </a:xfrm>
          <a:custGeom>
            <a:avLst/>
            <a:gdLst/>
            <a:ahLst/>
            <a:cxnLst/>
            <a:rect l="l" t="t" r="r" b="b"/>
            <a:pathLst>
              <a:path w="6377719" h="5252921">
                <a:moveTo>
                  <a:pt x="0" y="0"/>
                </a:moveTo>
                <a:lnTo>
                  <a:pt x="6377720" y="0"/>
                </a:lnTo>
                <a:lnTo>
                  <a:pt x="6377720" y="5252921"/>
                </a:lnTo>
                <a:lnTo>
                  <a:pt x="0" y="52529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4688722" y="3842050"/>
            <a:ext cx="2221709" cy="1471386"/>
          </a:xfrm>
          <a:custGeom>
            <a:avLst/>
            <a:gdLst/>
            <a:ahLst/>
            <a:cxnLst/>
            <a:rect l="l" t="t" r="r" b="b"/>
            <a:pathLst>
              <a:path w="2221709" h="1471386">
                <a:moveTo>
                  <a:pt x="0" y="0"/>
                </a:moveTo>
                <a:lnTo>
                  <a:pt x="2221708" y="0"/>
                </a:lnTo>
                <a:lnTo>
                  <a:pt x="2221708" y="1471386"/>
                </a:lnTo>
                <a:lnTo>
                  <a:pt x="0" y="14713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36588" y="5051912"/>
            <a:ext cx="1253601" cy="504742"/>
          </a:xfrm>
          <a:custGeom>
            <a:avLst/>
            <a:gdLst/>
            <a:ahLst/>
            <a:cxnLst/>
            <a:rect l="l" t="t" r="r" b="b"/>
            <a:pathLst>
              <a:path w="1253601" h="504742">
                <a:moveTo>
                  <a:pt x="0" y="0"/>
                </a:moveTo>
                <a:lnTo>
                  <a:pt x="1253601" y="0"/>
                </a:lnTo>
                <a:lnTo>
                  <a:pt x="1253601" y="504743"/>
                </a:lnTo>
                <a:lnTo>
                  <a:pt x="0" y="5047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144542" y="8992045"/>
            <a:ext cx="3046925" cy="799818"/>
          </a:xfrm>
          <a:custGeom>
            <a:avLst/>
            <a:gdLst/>
            <a:ahLst/>
            <a:cxnLst/>
            <a:rect l="l" t="t" r="r" b="b"/>
            <a:pathLst>
              <a:path w="3046925" h="799818">
                <a:moveTo>
                  <a:pt x="0" y="0"/>
                </a:moveTo>
                <a:lnTo>
                  <a:pt x="3046925" y="0"/>
                </a:lnTo>
                <a:lnTo>
                  <a:pt x="3046925" y="799818"/>
                </a:lnTo>
                <a:lnTo>
                  <a:pt x="0" y="7998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527576" y="7928694"/>
            <a:ext cx="2044292" cy="2126702"/>
          </a:xfrm>
          <a:custGeom>
            <a:avLst/>
            <a:gdLst/>
            <a:ahLst/>
            <a:cxnLst/>
            <a:rect l="l" t="t" r="r" b="b"/>
            <a:pathLst>
              <a:path w="2044292" h="2126702">
                <a:moveTo>
                  <a:pt x="0" y="0"/>
                </a:moveTo>
                <a:lnTo>
                  <a:pt x="2044292" y="0"/>
                </a:lnTo>
                <a:lnTo>
                  <a:pt x="2044292" y="2126702"/>
                </a:lnTo>
                <a:lnTo>
                  <a:pt x="0" y="212670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25196">
            <a:off x="1356249" y="1457778"/>
            <a:ext cx="3365417" cy="3594134"/>
          </a:xfrm>
          <a:custGeom>
            <a:avLst/>
            <a:gdLst/>
            <a:ahLst/>
            <a:cxnLst/>
            <a:rect l="l" t="t" r="r" b="b"/>
            <a:pathLst>
              <a:path w="3365417" h="3594134">
                <a:moveTo>
                  <a:pt x="0" y="0"/>
                </a:moveTo>
                <a:lnTo>
                  <a:pt x="3365416" y="0"/>
                </a:lnTo>
                <a:lnTo>
                  <a:pt x="3365416" y="3594134"/>
                </a:lnTo>
                <a:lnTo>
                  <a:pt x="0" y="35941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33694" y="4501543"/>
            <a:ext cx="8600471" cy="5035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4"/>
              </a:lnSpc>
            </a:pPr>
            <a:endParaRPr/>
          </a:p>
          <a:p>
            <a:pPr algn="l">
              <a:lnSpc>
                <a:spcPts val="4494"/>
              </a:lnSpc>
            </a:pPr>
            <a:r>
              <a:rPr lang="en-US" sz="3099" spc="154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Palijativna skrb obuhvaća sve medicinske postupke i mjere zdravstvene zaštite usmjerene poboljšanju kvalitete života bolesnika čiji je život neposredno ugrožen različitim patološkim stanjima uz ograničenu mogućnost oporavka.</a:t>
            </a:r>
          </a:p>
          <a:p>
            <a:pPr algn="l">
              <a:lnSpc>
                <a:spcPts val="4494"/>
              </a:lnSpc>
            </a:pPr>
            <a:endParaRPr lang="en-US" sz="3099" spc="154">
              <a:solidFill>
                <a:srgbClr val="000000"/>
              </a:solidFill>
              <a:latin typeface="Schoolbell"/>
              <a:ea typeface="Schoolbell"/>
              <a:cs typeface="Schoolbell"/>
              <a:sym typeface="Schoolbell"/>
            </a:endParaRPr>
          </a:p>
          <a:p>
            <a:pPr algn="l">
              <a:lnSpc>
                <a:spcPts val="4494"/>
              </a:lnSpc>
            </a:pPr>
            <a:r>
              <a:rPr lang="en-US" sz="3099" spc="154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Cilj je poboljšati kvalitetu života bolesnika i obitelji u bilo kojoj dobi i stadiju bolesti.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33694" y="3270550"/>
            <a:ext cx="9321398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9"/>
              </a:lnSpc>
              <a:spcBef>
                <a:spcPct val="0"/>
              </a:spcBef>
            </a:pPr>
            <a:r>
              <a:rPr lang="en-US" sz="2999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Cjelovita skrb o čovjeku: </a:t>
            </a:r>
          </a:p>
          <a:p>
            <a:pPr algn="ctr">
              <a:lnSpc>
                <a:spcPts val="4349"/>
              </a:lnSpc>
              <a:spcBef>
                <a:spcPct val="0"/>
              </a:spcBef>
            </a:pPr>
            <a:r>
              <a:rPr lang="en-US" sz="2999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Uključuje tjelesnu, psihološku i duhovnu dimenziju.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25196">
            <a:off x="-344946" y="5072086"/>
            <a:ext cx="4985164" cy="5323962"/>
          </a:xfrm>
          <a:custGeom>
            <a:avLst/>
            <a:gdLst/>
            <a:ahLst/>
            <a:cxnLst/>
            <a:rect l="l" t="t" r="r" b="b"/>
            <a:pathLst>
              <a:path w="4985164" h="5323962">
                <a:moveTo>
                  <a:pt x="0" y="0"/>
                </a:moveTo>
                <a:lnTo>
                  <a:pt x="4985164" y="0"/>
                </a:lnTo>
                <a:lnTo>
                  <a:pt x="4985164" y="5323962"/>
                </a:lnTo>
                <a:lnTo>
                  <a:pt x="0" y="53239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59586">
            <a:off x="12599436" y="-93142"/>
            <a:ext cx="7200430" cy="5223585"/>
          </a:xfrm>
          <a:custGeom>
            <a:avLst/>
            <a:gdLst/>
            <a:ahLst/>
            <a:cxnLst/>
            <a:rect l="l" t="t" r="r" b="b"/>
            <a:pathLst>
              <a:path w="7200430" h="5223585">
                <a:moveTo>
                  <a:pt x="0" y="0"/>
                </a:moveTo>
                <a:lnTo>
                  <a:pt x="7200430" y="0"/>
                </a:lnTo>
                <a:lnTo>
                  <a:pt x="7200430" y="5223585"/>
                </a:lnTo>
                <a:lnTo>
                  <a:pt x="0" y="52235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562737" y="2739851"/>
            <a:ext cx="4621729" cy="5282664"/>
            <a:chOff x="0" y="0"/>
            <a:chExt cx="1217245" cy="13913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7245" cy="1391319"/>
            </a:xfrm>
            <a:custGeom>
              <a:avLst/>
              <a:gdLst/>
              <a:ahLst/>
              <a:cxnLst/>
              <a:rect l="l" t="t" r="r" b="b"/>
              <a:pathLst>
                <a:path w="1217245" h="1391319">
                  <a:moveTo>
                    <a:pt x="0" y="0"/>
                  </a:moveTo>
                  <a:lnTo>
                    <a:pt x="1217245" y="0"/>
                  </a:lnTo>
                  <a:lnTo>
                    <a:pt x="1217245" y="1391319"/>
                  </a:lnTo>
                  <a:lnTo>
                    <a:pt x="0" y="1391319"/>
                  </a:lnTo>
                  <a:close/>
                </a:path>
              </a:pathLst>
            </a:custGeom>
            <a:ln w="38100" cap="sq">
              <a:solidFill>
                <a:srgbClr val="324C7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217245" cy="141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833136" y="2739851"/>
            <a:ext cx="4621729" cy="5282664"/>
            <a:chOff x="0" y="0"/>
            <a:chExt cx="1217245" cy="139131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17245" cy="1391319"/>
            </a:xfrm>
            <a:custGeom>
              <a:avLst/>
              <a:gdLst/>
              <a:ahLst/>
              <a:cxnLst/>
              <a:rect l="l" t="t" r="r" b="b"/>
              <a:pathLst>
                <a:path w="1217245" h="1391319">
                  <a:moveTo>
                    <a:pt x="0" y="0"/>
                  </a:moveTo>
                  <a:lnTo>
                    <a:pt x="1217245" y="0"/>
                  </a:lnTo>
                  <a:lnTo>
                    <a:pt x="1217245" y="1391319"/>
                  </a:lnTo>
                  <a:lnTo>
                    <a:pt x="0" y="1391319"/>
                  </a:lnTo>
                  <a:close/>
                </a:path>
              </a:pathLst>
            </a:custGeom>
            <a:ln w="38100" cap="sq">
              <a:solidFill>
                <a:srgbClr val="324C7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217245" cy="141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02564" y="2739851"/>
            <a:ext cx="4622698" cy="5282664"/>
            <a:chOff x="0" y="0"/>
            <a:chExt cx="1217501" cy="139131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17501" cy="1391319"/>
            </a:xfrm>
            <a:custGeom>
              <a:avLst/>
              <a:gdLst/>
              <a:ahLst/>
              <a:cxnLst/>
              <a:rect l="l" t="t" r="r" b="b"/>
              <a:pathLst>
                <a:path w="1217501" h="1391319">
                  <a:moveTo>
                    <a:pt x="0" y="0"/>
                  </a:moveTo>
                  <a:lnTo>
                    <a:pt x="1217501" y="0"/>
                  </a:lnTo>
                  <a:lnTo>
                    <a:pt x="1217501" y="1391319"/>
                  </a:lnTo>
                  <a:lnTo>
                    <a:pt x="0" y="1391319"/>
                  </a:lnTo>
                  <a:close/>
                </a:path>
              </a:pathLst>
            </a:custGeom>
            <a:ln w="38100" cap="sq">
              <a:solidFill>
                <a:srgbClr val="324C7C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217501" cy="141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4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8505234" y="3585553"/>
            <a:ext cx="1277532" cy="1330762"/>
          </a:xfrm>
          <a:custGeom>
            <a:avLst/>
            <a:gdLst/>
            <a:ahLst/>
            <a:cxnLst/>
            <a:rect l="l" t="t" r="r" b="b"/>
            <a:pathLst>
              <a:path w="1277532" h="1330762">
                <a:moveTo>
                  <a:pt x="0" y="0"/>
                </a:moveTo>
                <a:lnTo>
                  <a:pt x="1277532" y="0"/>
                </a:lnTo>
                <a:lnTo>
                  <a:pt x="1277532" y="1330762"/>
                </a:lnTo>
                <a:lnTo>
                  <a:pt x="0" y="13307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844778" y="3585553"/>
            <a:ext cx="1338437" cy="1262998"/>
          </a:xfrm>
          <a:custGeom>
            <a:avLst/>
            <a:gdLst/>
            <a:ahLst/>
            <a:cxnLst/>
            <a:rect l="l" t="t" r="r" b="b"/>
            <a:pathLst>
              <a:path w="1338437" h="1262998">
                <a:moveTo>
                  <a:pt x="0" y="0"/>
                </a:moveTo>
                <a:lnTo>
                  <a:pt x="1338437" y="0"/>
                </a:lnTo>
                <a:lnTo>
                  <a:pt x="1338437" y="1262998"/>
                </a:lnTo>
                <a:lnTo>
                  <a:pt x="0" y="12629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195789" y="3517453"/>
            <a:ext cx="1355625" cy="1398863"/>
          </a:xfrm>
          <a:custGeom>
            <a:avLst/>
            <a:gdLst/>
            <a:ahLst/>
            <a:cxnLst/>
            <a:rect l="l" t="t" r="r" b="b"/>
            <a:pathLst>
              <a:path w="1355625" h="1398863">
                <a:moveTo>
                  <a:pt x="0" y="0"/>
                </a:moveTo>
                <a:lnTo>
                  <a:pt x="1355625" y="0"/>
                </a:lnTo>
                <a:lnTo>
                  <a:pt x="1355625" y="1398862"/>
                </a:lnTo>
                <a:lnTo>
                  <a:pt x="0" y="13988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78499" y="1143000"/>
            <a:ext cx="1623060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lang="en-US" sz="7500" spc="300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Tko koristi usluge palijativne skrbi?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87947" y="5107866"/>
            <a:ext cx="3371309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500" spc="1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Terminalni bolesnici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08145" y="5107866"/>
            <a:ext cx="3371309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500" spc="1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Bolesnici s kroničnim bolestima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828342" y="5107866"/>
            <a:ext cx="3568715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500" spc="1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Bolesnici za ublažavanje simptoma u terminalnoj fazi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21464" y="8380002"/>
            <a:ext cx="4621729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9"/>
              </a:lnSpc>
            </a:pPr>
            <a:r>
              <a:rPr lang="en-US" sz="2999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Upravlja boli i simptomima tijekom liječenja.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882935" y="8380002"/>
            <a:ext cx="4621729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49"/>
              </a:lnSpc>
              <a:spcBef>
                <a:spcPct val="0"/>
              </a:spcBef>
            </a:pPr>
            <a:r>
              <a:rPr lang="en-US" sz="2999" u="none" strike="noStrike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Zatajenje srca, KOPB, bolesti bubrega...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203132" y="8517816"/>
            <a:ext cx="4621729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49"/>
              </a:lnSpc>
              <a:spcBef>
                <a:spcPct val="0"/>
              </a:spcBef>
            </a:pPr>
            <a:r>
              <a:rPr lang="en-US" sz="2999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Bol, m</a:t>
            </a:r>
            <a:r>
              <a:rPr lang="en-US" sz="2999" u="none" strike="noStrike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učnina, umor, poteškoće s disanjem...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99746" y="6637433"/>
            <a:ext cx="11538257" cy="2711201"/>
          </a:xfrm>
          <a:custGeom>
            <a:avLst/>
            <a:gdLst/>
            <a:ahLst/>
            <a:cxnLst/>
            <a:rect l="l" t="t" r="r" b="b"/>
            <a:pathLst>
              <a:path w="11538257" h="2711201">
                <a:moveTo>
                  <a:pt x="0" y="0"/>
                </a:moveTo>
                <a:lnTo>
                  <a:pt x="11538257" y="0"/>
                </a:lnTo>
                <a:lnTo>
                  <a:pt x="11538257" y="2711201"/>
                </a:lnTo>
                <a:lnTo>
                  <a:pt x="0" y="27112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01" r="-310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936355" y="-274260"/>
            <a:ext cx="8988525" cy="4108832"/>
          </a:xfrm>
          <a:custGeom>
            <a:avLst/>
            <a:gdLst/>
            <a:ahLst/>
            <a:cxnLst/>
            <a:rect l="l" t="t" r="r" b="b"/>
            <a:pathLst>
              <a:path w="8988525" h="4108832">
                <a:moveTo>
                  <a:pt x="0" y="0"/>
                </a:moveTo>
                <a:lnTo>
                  <a:pt x="8988525" y="0"/>
                </a:lnTo>
                <a:lnTo>
                  <a:pt x="8988525" y="4108833"/>
                </a:lnTo>
                <a:lnTo>
                  <a:pt x="0" y="41088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1401681"/>
            <a:ext cx="10539509" cy="8229600"/>
          </a:xfrm>
          <a:custGeom>
            <a:avLst/>
            <a:gdLst/>
            <a:ahLst/>
            <a:cxnLst/>
            <a:rect l="l" t="t" r="r" b="b"/>
            <a:pathLst>
              <a:path w="10539509" h="8229600">
                <a:moveTo>
                  <a:pt x="0" y="0"/>
                </a:moveTo>
                <a:lnTo>
                  <a:pt x="10539509" y="0"/>
                </a:lnTo>
                <a:lnTo>
                  <a:pt x="1053950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56992">
            <a:off x="137781" y="5738220"/>
            <a:ext cx="8302464" cy="2179397"/>
          </a:xfrm>
          <a:custGeom>
            <a:avLst/>
            <a:gdLst/>
            <a:ahLst/>
            <a:cxnLst/>
            <a:rect l="l" t="t" r="r" b="b"/>
            <a:pathLst>
              <a:path w="8302464" h="2179397">
                <a:moveTo>
                  <a:pt x="0" y="0"/>
                </a:moveTo>
                <a:lnTo>
                  <a:pt x="8302463" y="0"/>
                </a:lnTo>
                <a:lnTo>
                  <a:pt x="8302463" y="2179397"/>
                </a:lnTo>
                <a:lnTo>
                  <a:pt x="0" y="21793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7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23133">
            <a:off x="-7631452" y="7326619"/>
            <a:ext cx="19406830" cy="5250649"/>
          </a:xfrm>
          <a:custGeom>
            <a:avLst/>
            <a:gdLst/>
            <a:ahLst/>
            <a:cxnLst/>
            <a:rect l="l" t="t" r="r" b="b"/>
            <a:pathLst>
              <a:path w="19406830" h="5250649">
                <a:moveTo>
                  <a:pt x="0" y="0"/>
                </a:moveTo>
                <a:lnTo>
                  <a:pt x="19406830" y="0"/>
                </a:lnTo>
                <a:lnTo>
                  <a:pt x="19406830" y="5250648"/>
                </a:lnTo>
                <a:lnTo>
                  <a:pt x="0" y="52506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7000"/>
            </a:blip>
            <a:stretch>
              <a:fillRect l="-1534" r="-1534"/>
            </a:stretch>
          </a:blipFill>
        </p:spPr>
      </p:sp>
      <p:sp>
        <p:nvSpPr>
          <p:cNvPr id="7" name="Freeform 7"/>
          <p:cNvSpPr/>
          <p:nvPr/>
        </p:nvSpPr>
        <p:spPr>
          <a:xfrm rot="-1023133">
            <a:off x="6401485" y="6897359"/>
            <a:ext cx="4066101" cy="1100111"/>
          </a:xfrm>
          <a:custGeom>
            <a:avLst/>
            <a:gdLst/>
            <a:ahLst/>
            <a:cxnLst/>
            <a:rect l="l" t="t" r="r" b="b"/>
            <a:pathLst>
              <a:path w="4066101" h="1100111">
                <a:moveTo>
                  <a:pt x="0" y="0"/>
                </a:moveTo>
                <a:lnTo>
                  <a:pt x="4066101" y="0"/>
                </a:lnTo>
                <a:lnTo>
                  <a:pt x="4066101" y="1100111"/>
                </a:lnTo>
                <a:lnTo>
                  <a:pt x="0" y="11001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7000"/>
            </a:blip>
            <a:stretch>
              <a:fillRect l="-1534" r="-1534"/>
            </a:stretch>
          </a:blipFill>
        </p:spPr>
      </p:sp>
      <p:sp>
        <p:nvSpPr>
          <p:cNvPr id="8" name="Freeform 8"/>
          <p:cNvSpPr/>
          <p:nvPr/>
        </p:nvSpPr>
        <p:spPr>
          <a:xfrm rot="-1023133">
            <a:off x="-755245" y="7867012"/>
            <a:ext cx="4066101" cy="1100111"/>
          </a:xfrm>
          <a:custGeom>
            <a:avLst/>
            <a:gdLst/>
            <a:ahLst/>
            <a:cxnLst/>
            <a:rect l="l" t="t" r="r" b="b"/>
            <a:pathLst>
              <a:path w="4066101" h="1100111">
                <a:moveTo>
                  <a:pt x="0" y="0"/>
                </a:moveTo>
                <a:lnTo>
                  <a:pt x="4066102" y="0"/>
                </a:lnTo>
                <a:lnTo>
                  <a:pt x="4066102" y="1100111"/>
                </a:lnTo>
                <a:lnTo>
                  <a:pt x="0" y="11001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7000"/>
            </a:blip>
            <a:stretch>
              <a:fillRect l="-1534" r="-1534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28700" y="3227827"/>
            <a:ext cx="3967727" cy="4490226"/>
          </a:xfrm>
          <a:custGeom>
            <a:avLst/>
            <a:gdLst/>
            <a:ahLst/>
            <a:cxnLst/>
            <a:rect l="l" t="t" r="r" b="b"/>
            <a:pathLst>
              <a:path w="3967727" h="4490226">
                <a:moveTo>
                  <a:pt x="0" y="0"/>
                </a:moveTo>
                <a:lnTo>
                  <a:pt x="3967727" y="0"/>
                </a:lnTo>
                <a:lnTo>
                  <a:pt x="3967727" y="4490226"/>
                </a:lnTo>
                <a:lnTo>
                  <a:pt x="0" y="44902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3012563" y="3322924"/>
            <a:ext cx="5761220" cy="6629019"/>
          </a:xfrm>
          <a:custGeom>
            <a:avLst/>
            <a:gdLst/>
            <a:ahLst/>
            <a:cxnLst/>
            <a:rect l="l" t="t" r="r" b="b"/>
            <a:pathLst>
              <a:path w="5761220" h="6629019">
                <a:moveTo>
                  <a:pt x="0" y="0"/>
                </a:moveTo>
                <a:lnTo>
                  <a:pt x="5761221" y="0"/>
                </a:lnTo>
                <a:lnTo>
                  <a:pt x="5761221" y="6629019"/>
                </a:lnTo>
                <a:lnTo>
                  <a:pt x="0" y="66290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>
            <a:off x="538872" y="4857800"/>
            <a:ext cx="2473691" cy="3559267"/>
          </a:xfrm>
          <a:custGeom>
            <a:avLst/>
            <a:gdLst/>
            <a:ahLst/>
            <a:cxnLst/>
            <a:rect l="l" t="t" r="r" b="b"/>
            <a:pathLst>
              <a:path w="2473691" h="3559267">
                <a:moveTo>
                  <a:pt x="0" y="0"/>
                </a:moveTo>
                <a:lnTo>
                  <a:pt x="2473691" y="0"/>
                </a:lnTo>
                <a:lnTo>
                  <a:pt x="2473691" y="3559267"/>
                </a:lnTo>
                <a:lnTo>
                  <a:pt x="0" y="35592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090345" y="5279602"/>
            <a:ext cx="1594088" cy="1878160"/>
          </a:xfrm>
          <a:custGeom>
            <a:avLst/>
            <a:gdLst/>
            <a:ahLst/>
            <a:cxnLst/>
            <a:rect l="l" t="t" r="r" b="b"/>
            <a:pathLst>
              <a:path w="1594088" h="1878160">
                <a:moveTo>
                  <a:pt x="0" y="0"/>
                </a:moveTo>
                <a:lnTo>
                  <a:pt x="1594088" y="0"/>
                </a:lnTo>
                <a:lnTo>
                  <a:pt x="1594088" y="1878160"/>
                </a:lnTo>
                <a:lnTo>
                  <a:pt x="0" y="18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30898" y="347099"/>
            <a:ext cx="7678087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7500" spc="300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Tim za palijativnu skrb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750907" y="2779794"/>
            <a:ext cx="5322029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9"/>
              </a:lnSpc>
            </a:pPr>
            <a:r>
              <a:rPr lang="en-US" sz="4999" spc="19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Medicinski tim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539509" y="3941858"/>
            <a:ext cx="6191446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4349"/>
              </a:lnSpc>
              <a:buFont typeface="Arial"/>
              <a:buChar char="•"/>
            </a:pPr>
            <a:r>
              <a:rPr lang="en-US" sz="2999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Liječnici</a:t>
            </a:r>
          </a:p>
          <a:p>
            <a:pPr marL="647697" lvl="1" indent="-323848" algn="l">
              <a:lnSpc>
                <a:spcPts val="4349"/>
              </a:lnSpc>
              <a:buFont typeface="Arial"/>
              <a:buChar char="•"/>
            </a:pPr>
            <a:r>
              <a:rPr lang="en-US" sz="2999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Medicinske sestre/tehničari</a:t>
            </a:r>
          </a:p>
          <a:p>
            <a:pPr marL="647697" lvl="1" indent="-323848" algn="l">
              <a:lnSpc>
                <a:spcPts val="4349"/>
              </a:lnSpc>
              <a:buFont typeface="Arial"/>
              <a:buChar char="•"/>
            </a:pPr>
            <a:r>
              <a:rPr lang="en-US" sz="2999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Fiziterapeuti</a:t>
            </a:r>
          </a:p>
          <a:p>
            <a:pPr marL="647697" lvl="1" indent="-323848" algn="l">
              <a:lnSpc>
                <a:spcPts val="4349"/>
              </a:lnSpc>
              <a:buFont typeface="Arial"/>
              <a:buChar char="•"/>
            </a:pPr>
            <a:r>
              <a:rPr lang="en-US" sz="2999" spc="14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Koordinator za palijativnu skrb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408926" y="6713633"/>
            <a:ext cx="5322029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99"/>
              </a:lnSpc>
              <a:spcBef>
                <a:spcPct val="0"/>
              </a:spcBef>
            </a:pPr>
            <a:r>
              <a:rPr lang="en-US" sz="4999" u="none" strike="noStrike" spc="19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Tim za podršku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238511" y="7623008"/>
            <a:ext cx="6192107" cy="2106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5745" lvl="1" indent="-317873" algn="l">
              <a:lnSpc>
                <a:spcPts val="4269"/>
              </a:lnSpc>
              <a:buFont typeface="Arial"/>
              <a:buChar char="•"/>
            </a:pPr>
            <a:r>
              <a:rPr lang="en-US" sz="2944" u="none" strike="noStrike" spc="147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Socijalni radnici</a:t>
            </a:r>
          </a:p>
          <a:p>
            <a:pPr marL="635745" lvl="1" indent="-317873" algn="l">
              <a:lnSpc>
                <a:spcPts val="4269"/>
              </a:lnSpc>
              <a:spcBef>
                <a:spcPct val="0"/>
              </a:spcBef>
              <a:buFont typeface="Arial"/>
              <a:buChar char="•"/>
            </a:pPr>
            <a:r>
              <a:rPr lang="en-US" sz="2944" u="none" strike="noStrike" spc="147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Psiholozi</a:t>
            </a:r>
          </a:p>
          <a:p>
            <a:pPr marL="635745" lvl="1" indent="-317873" algn="l">
              <a:lnSpc>
                <a:spcPts val="4269"/>
              </a:lnSpc>
              <a:spcBef>
                <a:spcPct val="0"/>
              </a:spcBef>
              <a:buFont typeface="Arial"/>
              <a:buChar char="•"/>
            </a:pPr>
            <a:r>
              <a:rPr lang="en-US" sz="2944" u="none" strike="noStrike" spc="147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Svećenik ili drugi duhovni voditelj</a:t>
            </a:r>
          </a:p>
          <a:p>
            <a:pPr marL="635745" lvl="1" indent="-317873" algn="l">
              <a:lnSpc>
                <a:spcPts val="4269"/>
              </a:lnSpc>
              <a:spcBef>
                <a:spcPct val="0"/>
              </a:spcBef>
              <a:buFont typeface="Arial"/>
              <a:buChar char="•"/>
            </a:pPr>
            <a:r>
              <a:rPr lang="en-US" sz="2944" u="none" strike="noStrike" spc="147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Volonteri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07941" y="231805"/>
            <a:ext cx="6899817" cy="6172200"/>
          </a:xfrm>
          <a:custGeom>
            <a:avLst/>
            <a:gdLst/>
            <a:ahLst/>
            <a:cxnLst/>
            <a:rect l="l" t="t" r="r" b="b"/>
            <a:pathLst>
              <a:path w="6899817" h="6172200">
                <a:moveTo>
                  <a:pt x="0" y="0"/>
                </a:moveTo>
                <a:lnTo>
                  <a:pt x="6899817" y="0"/>
                </a:lnTo>
                <a:lnTo>
                  <a:pt x="689981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6282690" cy="8888730"/>
            <a:chOff x="0" y="0"/>
            <a:chExt cx="973353" cy="13770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73353" cy="1377097"/>
            </a:xfrm>
            <a:custGeom>
              <a:avLst/>
              <a:gdLst/>
              <a:ahLst/>
              <a:cxnLst/>
              <a:rect l="l" t="t" r="r" b="b"/>
              <a:pathLst>
                <a:path w="973353" h="1377097">
                  <a:moveTo>
                    <a:pt x="0" y="0"/>
                  </a:moveTo>
                  <a:lnTo>
                    <a:pt x="973353" y="0"/>
                  </a:lnTo>
                  <a:lnTo>
                    <a:pt x="973353" y="1377097"/>
                  </a:lnTo>
                  <a:lnTo>
                    <a:pt x="0" y="1377097"/>
                  </a:lnTo>
                  <a:close/>
                </a:path>
              </a:pathLst>
            </a:custGeom>
            <a:blipFill>
              <a:blip r:embed="rId4"/>
              <a:stretch>
                <a:fillRect t="-3011" b="-3011"/>
              </a:stretch>
            </a:blipFill>
          </p:spPr>
        </p:sp>
      </p:grpSp>
      <p:sp>
        <p:nvSpPr>
          <p:cNvPr id="5" name="AutoShape 5"/>
          <p:cNvSpPr/>
          <p:nvPr/>
        </p:nvSpPr>
        <p:spPr>
          <a:xfrm flipH="1" flipV="1">
            <a:off x="7239000" y="3453765"/>
            <a:ext cx="0" cy="99060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flipH="1" flipV="1">
            <a:off x="7239000" y="6080725"/>
            <a:ext cx="0" cy="99060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 flipH="1" flipV="1">
            <a:off x="7258050" y="8477250"/>
            <a:ext cx="0" cy="99060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6663704" y="2543185"/>
            <a:ext cx="1150593" cy="774720"/>
          </a:xfrm>
          <a:custGeom>
            <a:avLst/>
            <a:gdLst/>
            <a:ahLst/>
            <a:cxnLst/>
            <a:rect l="l" t="t" r="r" b="b"/>
            <a:pathLst>
              <a:path w="1150593" h="774720">
                <a:moveTo>
                  <a:pt x="0" y="0"/>
                </a:moveTo>
                <a:lnTo>
                  <a:pt x="1150592" y="0"/>
                </a:lnTo>
                <a:lnTo>
                  <a:pt x="1150592" y="774720"/>
                </a:lnTo>
                <a:lnTo>
                  <a:pt x="0" y="7747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832174" y="4693850"/>
            <a:ext cx="813652" cy="1253525"/>
          </a:xfrm>
          <a:custGeom>
            <a:avLst/>
            <a:gdLst/>
            <a:ahLst/>
            <a:cxnLst/>
            <a:rect l="l" t="t" r="r" b="b"/>
            <a:pathLst>
              <a:path w="813652" h="1253525">
                <a:moveTo>
                  <a:pt x="0" y="0"/>
                </a:moveTo>
                <a:lnTo>
                  <a:pt x="813652" y="0"/>
                </a:lnTo>
                <a:lnTo>
                  <a:pt x="813652" y="1253525"/>
                </a:lnTo>
                <a:lnTo>
                  <a:pt x="0" y="12535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663704" y="7204675"/>
            <a:ext cx="1139225" cy="1139225"/>
          </a:xfrm>
          <a:custGeom>
            <a:avLst/>
            <a:gdLst/>
            <a:ahLst/>
            <a:cxnLst/>
            <a:rect l="l" t="t" r="r" b="b"/>
            <a:pathLst>
              <a:path w="1139225" h="1139225">
                <a:moveTo>
                  <a:pt x="0" y="0"/>
                </a:moveTo>
                <a:lnTo>
                  <a:pt x="1139224" y="0"/>
                </a:lnTo>
                <a:lnTo>
                  <a:pt x="1139224" y="1139225"/>
                </a:lnTo>
                <a:lnTo>
                  <a:pt x="0" y="11392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911340" y="1378625"/>
            <a:ext cx="1034796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7500" spc="300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Pristup palijativnoj skrbi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195296" y="2862466"/>
            <a:ext cx="5920740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500" spc="1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Gdje pronaći skrb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183928" y="3756025"/>
            <a:ext cx="5920740" cy="101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59"/>
              </a:lnSpc>
              <a:spcBef>
                <a:spcPct val="0"/>
              </a:spcBef>
            </a:pPr>
            <a:r>
              <a:rPr lang="en-US" sz="2799" u="none" strike="noStrike" spc="13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Bolnice, klinike, domovi umirovljenika, hospiciji i domovi zdravlja.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198276" y="5200650"/>
            <a:ext cx="5920740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00"/>
              </a:lnSpc>
              <a:spcBef>
                <a:spcPct val="0"/>
              </a:spcBef>
            </a:pPr>
            <a:r>
              <a:rPr lang="en-US" sz="4500" spc="1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Poč</a:t>
            </a:r>
            <a:r>
              <a:rPr lang="en-US" sz="4500" u="none" strike="noStrike" spc="1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etak rada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195296" y="6107638"/>
            <a:ext cx="5920740" cy="102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59"/>
              </a:lnSpc>
              <a:spcBef>
                <a:spcPct val="0"/>
              </a:spcBef>
            </a:pPr>
            <a:r>
              <a:rPr lang="en-US" sz="2799" spc="139" dirty="0" err="1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L</a:t>
            </a:r>
            <a:r>
              <a:rPr lang="en-US" sz="2799" u="none" strike="noStrike" spc="139" dirty="0" err="1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iječnik</a:t>
            </a:r>
            <a:r>
              <a:rPr lang="en-US" sz="2799" u="none" strike="noStrike" spc="139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</a:t>
            </a:r>
            <a:r>
              <a:rPr lang="en-US" sz="2799" u="none" strike="noStrike" spc="139" dirty="0" err="1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izdaje</a:t>
            </a:r>
            <a:r>
              <a:rPr lang="en-US" sz="2799" u="none" strike="noStrike" spc="139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</a:t>
            </a:r>
            <a:r>
              <a:rPr lang="en-US" sz="2799" u="none" strike="noStrike" spc="139" dirty="0" err="1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uputnicu</a:t>
            </a:r>
            <a:r>
              <a:rPr lang="en-US" sz="2799" u="none" strike="noStrike" spc="139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</a:t>
            </a:r>
            <a:r>
              <a:rPr lang="en-US" sz="2799" u="none" strike="noStrike" spc="139" dirty="0" err="1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za</a:t>
            </a:r>
            <a:r>
              <a:rPr lang="en-US" sz="2799" u="none" strike="noStrike" spc="139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</a:t>
            </a:r>
            <a:r>
              <a:rPr lang="en-US" sz="2799" u="none" strike="noStrike" spc="139" dirty="0" err="1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palijativnu</a:t>
            </a:r>
            <a:r>
              <a:rPr lang="en-US" sz="2799" u="none" strike="noStrike" spc="139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</a:t>
            </a:r>
            <a:r>
              <a:rPr lang="en-US" sz="2799" u="none" strike="noStrike" spc="139" dirty="0" err="1" smtClean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skrb</a:t>
            </a:r>
            <a:r>
              <a:rPr lang="hr-HR" sz="2799" u="none" strike="noStrike" spc="139" smtClean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,</a:t>
            </a:r>
            <a:r>
              <a:rPr lang="en-US" sz="2799" u="none" strike="noStrike" spc="139" smtClean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</a:t>
            </a:r>
            <a:r>
              <a:rPr lang="en-US" sz="2799" u="none" strike="noStrike" spc="139" dirty="0" err="1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šifra</a:t>
            </a:r>
            <a:r>
              <a:rPr lang="en-US" sz="2799" u="none" strike="noStrike" spc="139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</a:t>
            </a:r>
            <a:r>
              <a:rPr lang="en-US" sz="2799" u="none" strike="noStrike" spc="139" dirty="0" err="1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bolesti</a:t>
            </a:r>
            <a:r>
              <a:rPr lang="en-US" sz="2799" u="none" strike="noStrike" spc="139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Z 51.5. 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183928" y="7432526"/>
            <a:ext cx="5920740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00"/>
              </a:lnSpc>
              <a:spcBef>
                <a:spcPct val="0"/>
              </a:spcBef>
            </a:pPr>
            <a:r>
              <a:rPr lang="en-US" sz="4500" u="none" strike="noStrike" spc="17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Informacije o palijativnoj skrbi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195296" y="8504163"/>
            <a:ext cx="5920740" cy="101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</a:pPr>
            <a:r>
              <a:rPr lang="en-US" sz="2799" spc="13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Provjeriti mogućnosti s pružateljem usluga.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09442">
            <a:off x="2381247" y="1036241"/>
            <a:ext cx="6624958" cy="7841606"/>
          </a:xfrm>
          <a:custGeom>
            <a:avLst/>
            <a:gdLst/>
            <a:ahLst/>
            <a:cxnLst/>
            <a:rect l="l" t="t" r="r" b="b"/>
            <a:pathLst>
              <a:path w="6624958" h="7841606">
                <a:moveTo>
                  <a:pt x="0" y="0"/>
                </a:moveTo>
                <a:lnTo>
                  <a:pt x="6624958" y="0"/>
                </a:lnTo>
                <a:lnTo>
                  <a:pt x="6624958" y="7841606"/>
                </a:lnTo>
                <a:lnTo>
                  <a:pt x="0" y="78416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50744" y="9021505"/>
            <a:ext cx="3046925" cy="799818"/>
          </a:xfrm>
          <a:custGeom>
            <a:avLst/>
            <a:gdLst/>
            <a:ahLst/>
            <a:cxnLst/>
            <a:rect l="l" t="t" r="r" b="b"/>
            <a:pathLst>
              <a:path w="3046925" h="799818">
                <a:moveTo>
                  <a:pt x="0" y="0"/>
                </a:moveTo>
                <a:lnTo>
                  <a:pt x="3046925" y="0"/>
                </a:lnTo>
                <a:lnTo>
                  <a:pt x="3046925" y="799818"/>
                </a:lnTo>
                <a:lnTo>
                  <a:pt x="0" y="7998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1853" y="2880469"/>
            <a:ext cx="9011164" cy="6251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46"/>
              </a:lnSpc>
            </a:pPr>
            <a:r>
              <a:rPr lang="en-US" sz="21453" spc="429">
                <a:solidFill>
                  <a:srgbClr val="324C7C"/>
                </a:solidFill>
                <a:latin typeface="Ahkio"/>
                <a:ea typeface="Ahkio"/>
                <a:cs typeface="Ahkio"/>
                <a:sym typeface="Ahkio"/>
              </a:rPr>
              <a:t>Hvala na pažnji!</a:t>
            </a:r>
          </a:p>
        </p:txBody>
      </p:sp>
      <p:sp>
        <p:nvSpPr>
          <p:cNvPr id="5" name="Freeform 5"/>
          <p:cNvSpPr/>
          <p:nvPr/>
        </p:nvSpPr>
        <p:spPr>
          <a:xfrm>
            <a:off x="11520841" y="8186626"/>
            <a:ext cx="5267669" cy="1382763"/>
          </a:xfrm>
          <a:custGeom>
            <a:avLst/>
            <a:gdLst/>
            <a:ahLst/>
            <a:cxnLst/>
            <a:rect l="l" t="t" r="r" b="b"/>
            <a:pathLst>
              <a:path w="5267669" h="1382763">
                <a:moveTo>
                  <a:pt x="0" y="0"/>
                </a:moveTo>
                <a:lnTo>
                  <a:pt x="5267669" y="0"/>
                </a:lnTo>
                <a:lnTo>
                  <a:pt x="5267669" y="1382763"/>
                </a:lnTo>
                <a:lnTo>
                  <a:pt x="0" y="13827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918542" y="2218440"/>
            <a:ext cx="1202918" cy="1735321"/>
          </a:xfrm>
          <a:custGeom>
            <a:avLst/>
            <a:gdLst/>
            <a:ahLst/>
            <a:cxnLst/>
            <a:rect l="l" t="t" r="r" b="b"/>
            <a:pathLst>
              <a:path w="1202918" h="1735321">
                <a:moveTo>
                  <a:pt x="0" y="0"/>
                </a:moveTo>
                <a:lnTo>
                  <a:pt x="1202918" y="0"/>
                </a:lnTo>
                <a:lnTo>
                  <a:pt x="1202918" y="1735320"/>
                </a:lnTo>
                <a:lnTo>
                  <a:pt x="0" y="17353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1663728" y="3086100"/>
            <a:ext cx="4843578" cy="5906802"/>
          </a:xfrm>
          <a:custGeom>
            <a:avLst/>
            <a:gdLst/>
            <a:ahLst/>
            <a:cxnLst/>
            <a:rect l="l" t="t" r="r" b="b"/>
            <a:pathLst>
              <a:path w="4843578" h="5906802">
                <a:moveTo>
                  <a:pt x="4843577" y="0"/>
                </a:moveTo>
                <a:lnTo>
                  <a:pt x="0" y="0"/>
                </a:lnTo>
                <a:lnTo>
                  <a:pt x="0" y="5906802"/>
                </a:lnTo>
                <a:lnTo>
                  <a:pt x="4843577" y="5906802"/>
                </a:lnTo>
                <a:lnTo>
                  <a:pt x="484357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050744" y="3580183"/>
            <a:ext cx="3475532" cy="5841231"/>
          </a:xfrm>
          <a:custGeom>
            <a:avLst/>
            <a:gdLst/>
            <a:ahLst/>
            <a:cxnLst/>
            <a:rect l="l" t="t" r="r" b="b"/>
            <a:pathLst>
              <a:path w="3475532" h="5841231">
                <a:moveTo>
                  <a:pt x="0" y="0"/>
                </a:moveTo>
                <a:lnTo>
                  <a:pt x="3475533" y="0"/>
                </a:lnTo>
                <a:lnTo>
                  <a:pt x="3475533" y="5841231"/>
                </a:lnTo>
                <a:lnTo>
                  <a:pt x="0" y="58412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473659" y="1524915"/>
            <a:ext cx="2221709" cy="1471386"/>
          </a:xfrm>
          <a:custGeom>
            <a:avLst/>
            <a:gdLst/>
            <a:ahLst/>
            <a:cxnLst/>
            <a:rect l="l" t="t" r="r" b="b"/>
            <a:pathLst>
              <a:path w="2221709" h="1471386">
                <a:moveTo>
                  <a:pt x="0" y="0"/>
                </a:moveTo>
                <a:lnTo>
                  <a:pt x="2221708" y="0"/>
                </a:lnTo>
                <a:lnTo>
                  <a:pt x="2221708" y="1471386"/>
                </a:lnTo>
                <a:lnTo>
                  <a:pt x="0" y="1471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901075" y="1713697"/>
            <a:ext cx="1253601" cy="504742"/>
          </a:xfrm>
          <a:custGeom>
            <a:avLst/>
            <a:gdLst/>
            <a:ahLst/>
            <a:cxnLst/>
            <a:rect l="l" t="t" r="r" b="b"/>
            <a:pathLst>
              <a:path w="1253601" h="504742">
                <a:moveTo>
                  <a:pt x="0" y="0"/>
                </a:moveTo>
                <a:lnTo>
                  <a:pt x="1253601" y="0"/>
                </a:lnTo>
                <a:lnTo>
                  <a:pt x="1253601" y="504743"/>
                </a:lnTo>
                <a:lnTo>
                  <a:pt x="0" y="50474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042581" y="2583361"/>
            <a:ext cx="256875" cy="232816"/>
          </a:xfrm>
          <a:custGeom>
            <a:avLst/>
            <a:gdLst/>
            <a:ahLst/>
            <a:cxnLst/>
            <a:rect l="l" t="t" r="r" b="b"/>
            <a:pathLst>
              <a:path w="256875" h="232816">
                <a:moveTo>
                  <a:pt x="0" y="0"/>
                </a:moveTo>
                <a:lnTo>
                  <a:pt x="256875" y="0"/>
                </a:lnTo>
                <a:lnTo>
                  <a:pt x="256875" y="232817"/>
                </a:lnTo>
                <a:lnTo>
                  <a:pt x="0" y="23281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783934" y="2583361"/>
            <a:ext cx="774168" cy="1533006"/>
          </a:xfrm>
          <a:custGeom>
            <a:avLst/>
            <a:gdLst/>
            <a:ahLst/>
            <a:cxnLst/>
            <a:rect l="l" t="t" r="r" b="b"/>
            <a:pathLst>
              <a:path w="774168" h="1533006">
                <a:moveTo>
                  <a:pt x="0" y="0"/>
                </a:moveTo>
                <a:lnTo>
                  <a:pt x="774168" y="0"/>
                </a:lnTo>
                <a:lnTo>
                  <a:pt x="774168" y="1533006"/>
                </a:lnTo>
                <a:lnTo>
                  <a:pt x="0" y="153300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537091" y="7335506"/>
            <a:ext cx="1880147" cy="493539"/>
          </a:xfrm>
          <a:custGeom>
            <a:avLst/>
            <a:gdLst/>
            <a:ahLst/>
            <a:cxnLst/>
            <a:rect l="l" t="t" r="r" b="b"/>
            <a:pathLst>
              <a:path w="1880147" h="493539">
                <a:moveTo>
                  <a:pt x="0" y="0"/>
                </a:moveTo>
                <a:lnTo>
                  <a:pt x="1880147" y="0"/>
                </a:lnTo>
                <a:lnTo>
                  <a:pt x="1880147" y="493539"/>
                </a:lnTo>
                <a:lnTo>
                  <a:pt x="0" y="4935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685852" y="8221687"/>
            <a:ext cx="3306555" cy="867971"/>
          </a:xfrm>
          <a:custGeom>
            <a:avLst/>
            <a:gdLst/>
            <a:ahLst/>
            <a:cxnLst/>
            <a:rect l="l" t="t" r="r" b="b"/>
            <a:pathLst>
              <a:path w="3306555" h="867971">
                <a:moveTo>
                  <a:pt x="0" y="0"/>
                </a:moveTo>
                <a:lnTo>
                  <a:pt x="3306555" y="0"/>
                </a:lnTo>
                <a:lnTo>
                  <a:pt x="3306555" y="867971"/>
                </a:lnTo>
                <a:lnTo>
                  <a:pt x="0" y="8679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flipH="1">
            <a:off x="9895017" y="6345018"/>
            <a:ext cx="1768711" cy="1841608"/>
          </a:xfrm>
          <a:custGeom>
            <a:avLst/>
            <a:gdLst/>
            <a:ahLst/>
            <a:cxnLst/>
            <a:rect l="l" t="t" r="r" b="b"/>
            <a:pathLst>
              <a:path w="1768711" h="1841608">
                <a:moveTo>
                  <a:pt x="1768711" y="0"/>
                </a:moveTo>
                <a:lnTo>
                  <a:pt x="0" y="0"/>
                </a:lnTo>
                <a:lnTo>
                  <a:pt x="0" y="1841608"/>
                </a:lnTo>
                <a:lnTo>
                  <a:pt x="1768711" y="1841608"/>
                </a:lnTo>
                <a:lnTo>
                  <a:pt x="1768711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251</Words>
  <Application>Microsoft Office PowerPoint</Application>
  <PresentationFormat>Prilagođeno</PresentationFormat>
  <Paragraphs>42</Paragraphs>
  <Slides>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13" baseType="lpstr">
      <vt:lpstr>Arial</vt:lpstr>
      <vt:lpstr>Calibri</vt:lpstr>
      <vt:lpstr>League Spartan</vt:lpstr>
      <vt:lpstr>Schoolbell</vt:lpstr>
      <vt:lpstr>Ahkio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9.5 / 10</dc:title>
  <dc:creator>Korisnik</dc:creator>
  <cp:lastModifiedBy>Korisnik</cp:lastModifiedBy>
  <cp:revision>2</cp:revision>
  <dcterms:created xsi:type="dcterms:W3CDTF">2006-08-16T00:00:00Z</dcterms:created>
  <dcterms:modified xsi:type="dcterms:W3CDTF">2026-05-11T21:30:18Z</dcterms:modified>
  <dc:identifier>DAHJQIl99xA</dc:identifier>
</cp:coreProperties>
</file>