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3" r:id="rId10"/>
    <p:sldId id="266" r:id="rId1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76E17-57D6-43C5-97F4-6620F299E75D}" type="datetimeFigureOut">
              <a:rPr lang="sr-Latn-CS" smtClean="0"/>
              <a:pPr/>
              <a:t>3.2.2023.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15F9A-5A34-48D8-A160-44BB5C808912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06D-5543-4301-98DD-99D96D6B2A95}" type="datetimeFigureOut">
              <a:rPr lang="sr-Latn-CS" smtClean="0"/>
              <a:pPr/>
              <a:t>3.2.2023.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C15B-2546-434C-B44D-2ADD9F3B238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06D-5543-4301-98DD-99D96D6B2A95}" type="datetimeFigureOut">
              <a:rPr lang="sr-Latn-CS" smtClean="0"/>
              <a:pPr/>
              <a:t>3.2.2023.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C15B-2546-434C-B44D-2ADD9F3B238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06D-5543-4301-98DD-99D96D6B2A95}" type="datetimeFigureOut">
              <a:rPr lang="sr-Latn-CS" smtClean="0"/>
              <a:pPr/>
              <a:t>3.2.2023.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C15B-2546-434C-B44D-2ADD9F3B238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06D-5543-4301-98DD-99D96D6B2A95}" type="datetimeFigureOut">
              <a:rPr lang="sr-Latn-CS" smtClean="0"/>
              <a:pPr/>
              <a:t>3.2.2023.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C15B-2546-434C-B44D-2ADD9F3B238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06D-5543-4301-98DD-99D96D6B2A95}" type="datetimeFigureOut">
              <a:rPr lang="sr-Latn-CS" smtClean="0"/>
              <a:pPr/>
              <a:t>3.2.2023.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C15B-2546-434C-B44D-2ADD9F3B238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06D-5543-4301-98DD-99D96D6B2A95}" type="datetimeFigureOut">
              <a:rPr lang="sr-Latn-CS" smtClean="0"/>
              <a:pPr/>
              <a:t>3.2.2023.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C15B-2546-434C-B44D-2ADD9F3B238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06D-5543-4301-98DD-99D96D6B2A95}" type="datetimeFigureOut">
              <a:rPr lang="sr-Latn-CS" smtClean="0"/>
              <a:pPr/>
              <a:t>3.2.2023.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C15B-2546-434C-B44D-2ADD9F3B238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06D-5543-4301-98DD-99D96D6B2A95}" type="datetimeFigureOut">
              <a:rPr lang="sr-Latn-CS" smtClean="0"/>
              <a:pPr/>
              <a:t>3.2.2023.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C15B-2546-434C-B44D-2ADD9F3B238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06D-5543-4301-98DD-99D96D6B2A95}" type="datetimeFigureOut">
              <a:rPr lang="sr-Latn-CS" smtClean="0"/>
              <a:pPr/>
              <a:t>3.2.2023.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C15B-2546-434C-B44D-2ADD9F3B238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06D-5543-4301-98DD-99D96D6B2A95}" type="datetimeFigureOut">
              <a:rPr lang="sr-Latn-CS" smtClean="0"/>
              <a:pPr/>
              <a:t>3.2.2023.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C15B-2546-434C-B44D-2ADD9F3B238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1006D-5543-4301-98DD-99D96D6B2A95}" type="datetimeFigureOut">
              <a:rPr lang="sr-Latn-CS" smtClean="0"/>
              <a:pPr/>
              <a:t>3.2.2023.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C15B-2546-434C-B44D-2ADD9F3B238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1006D-5543-4301-98DD-99D96D6B2A95}" type="datetimeFigureOut">
              <a:rPr lang="sr-Latn-CS" smtClean="0"/>
              <a:pPr/>
              <a:t>3.2.2023.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3C15B-2546-434C-B44D-2ADD9F3B238B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microsoft.com/office/2007/relationships/media" Target="../media/media10.m4a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audio" Target="../media/media9.m4a"/><Relationship Id="rId2" Type="http://schemas.openxmlformats.org/officeDocument/2006/relationships/audio" Target="../media/media4.m4a"/><Relationship Id="rId16" Type="http://schemas.openxmlformats.org/officeDocument/2006/relationships/image" Target="../media/image3.png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microsoft.com/office/2007/relationships/media" Target="../media/media9.m4a"/><Relationship Id="rId5" Type="http://schemas.microsoft.com/office/2007/relationships/media" Target="../media/media6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8.m4a"/><Relationship Id="rId4" Type="http://schemas.openxmlformats.org/officeDocument/2006/relationships/audio" Target="../media/media5.m4a"/><Relationship Id="rId9" Type="http://schemas.microsoft.com/office/2007/relationships/media" Target="../media/media8.m4a"/><Relationship Id="rId14" Type="http://schemas.openxmlformats.org/officeDocument/2006/relationships/audio" Target="../media/media10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 (1).jpg"/>
          <p:cNvPicPr>
            <a:picLocks noChangeAspect="1"/>
          </p:cNvPicPr>
          <p:nvPr/>
        </p:nvPicPr>
        <p:blipFill>
          <a:blip r:embed="rId4">
            <a:lum brigh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5729"/>
            <a:ext cx="5643570" cy="1357322"/>
          </a:xfrm>
        </p:spPr>
        <p:txBody>
          <a:bodyPr>
            <a:normAutofit fontScale="90000"/>
          </a:bodyPr>
          <a:lstStyle/>
          <a:p>
            <a:r>
              <a:rPr lang="hr-HR" sz="6600" dirty="0"/>
              <a:t>DAN BOLESNIKA</a:t>
            </a:r>
            <a:br>
              <a:rPr lang="hr-HR" sz="6600" dirty="0"/>
            </a:br>
            <a:r>
              <a:rPr lang="hr-HR" sz="6600" dirty="0"/>
              <a:t>11. Veljače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76960"/>
            <a:ext cx="1628764" cy="781040"/>
          </a:xfrm>
        </p:spPr>
        <p:txBody>
          <a:bodyPr>
            <a:normAutofit fontScale="70000" lnSpcReduction="20000"/>
          </a:bodyPr>
          <a:lstStyle/>
          <a:p>
            <a:r>
              <a:rPr lang="hr-HR" dirty="0">
                <a:solidFill>
                  <a:schemeClr val="tx1"/>
                </a:solidFill>
              </a:rPr>
              <a:t>Enea Jurec,</a:t>
            </a:r>
          </a:p>
          <a:p>
            <a:r>
              <a:rPr lang="hr-HR" dirty="0">
                <a:solidFill>
                  <a:schemeClr val="tx1"/>
                </a:solidFill>
              </a:rPr>
              <a:t> 5.d</a:t>
            </a:r>
          </a:p>
        </p:txBody>
      </p:sp>
      <p:pic>
        <p:nvPicPr>
          <p:cNvPr id="6" name="Picture 5" descr="images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2718" y="0"/>
            <a:ext cx="1351282" cy="1357315"/>
          </a:xfrm>
          <a:prstGeom prst="rect">
            <a:avLst/>
          </a:prstGeom>
        </p:spPr>
      </p:pic>
      <p:pic>
        <p:nvPicPr>
          <p:cNvPr id="4" name="Zagrebačka">
            <a:hlinkClick r:id="" action="ppaction://media"/>
            <a:extLst>
              <a:ext uri="{FF2B5EF4-FFF2-40B4-BE49-F238E27FC236}">
                <a16:creationId xmlns:a16="http://schemas.microsoft.com/office/drawing/2014/main" id="{A22B6410-B419-4CFD-A3C5-7E6B3C72A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7486" y="25743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1143000"/>
          </a:xfrm>
        </p:spPr>
        <p:txBody>
          <a:bodyPr/>
          <a:lstStyle/>
          <a:p>
            <a:r>
              <a:rPr lang="hr-HR" dirty="0"/>
              <a:t>HVALA VAM! </a:t>
            </a:r>
          </a:p>
        </p:txBody>
      </p:sp>
      <p:sp>
        <p:nvSpPr>
          <p:cNvPr id="23554" name="AutoShape 2" descr="World Patient Safety Day 2021: safe maternal and newborn care | Fi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7" name="Picture 6" descr="downlo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52" y="2643182"/>
            <a:ext cx="6229384" cy="3114692"/>
          </a:xfrm>
          <a:prstGeom prst="rect">
            <a:avLst/>
          </a:prstGeom>
        </p:spPr>
      </p:pic>
      <p:pic>
        <p:nvPicPr>
          <p:cNvPr id="3" name="Zagrebačka 15">
            <a:hlinkClick r:id="" action="ppaction://media"/>
            <a:extLst>
              <a:ext uri="{FF2B5EF4-FFF2-40B4-BE49-F238E27FC236}">
                <a16:creationId xmlns:a16="http://schemas.microsoft.com/office/drawing/2014/main" id="{A5C90C61-3C4A-4DDC-B0E1-8A53B6B3A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375" y="6248989"/>
            <a:ext cx="448816" cy="44881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Koji je cilj obilježavanja?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hr-HR" sz="4000" dirty="0"/>
              <a:t>POTICANJE SVIJESTI O NUŽNOSTI PRIMJERENE SKRBI O BOLESNICIMA, POŠTIVANJA NJIHOVIH PRAVILA I EMPATIJE KOJU SVAKI OD NJIH ZASLUŽUJE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357826"/>
            <a:ext cx="628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UTEMELJITELJ: PAPA IVAN PAVAO II.</a:t>
            </a:r>
          </a:p>
        </p:txBody>
      </p:sp>
      <p:pic>
        <p:nvPicPr>
          <p:cNvPr id="5" name="Picture 4" descr="patient_589302497_10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70" y="4761533"/>
            <a:ext cx="2928958" cy="1953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Zagrebačka 2">
            <a:hlinkClick r:id="" action="ppaction://media"/>
            <a:extLst>
              <a:ext uri="{FF2B5EF4-FFF2-40B4-BE49-F238E27FC236}">
                <a16:creationId xmlns:a16="http://schemas.microsoft.com/office/drawing/2014/main" id="{C296E3C5-A7B0-45D5-9F34-C14C2DF18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7728" y="274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r>
              <a:rPr lang="hr-HR" dirty="0"/>
              <a:t>Humani pristup</a:t>
            </a:r>
          </a:p>
          <a:p>
            <a:r>
              <a:rPr lang="hr-HR" dirty="0"/>
              <a:t>Emocionalna podrška</a:t>
            </a:r>
          </a:p>
          <a:p>
            <a:r>
              <a:rPr lang="hr-HR" dirty="0"/>
              <a:t>Ni jedan se bolesnik ne smije osjećati odbačeno!!!</a:t>
            </a:r>
          </a:p>
        </p:txBody>
      </p:sp>
      <p:pic>
        <p:nvPicPr>
          <p:cNvPr id="4" name="Picture 3" descr="holistic-approach-serving-transformation-bann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3071810"/>
            <a:ext cx="6072230" cy="3467618"/>
          </a:xfrm>
          <a:prstGeom prst="rect">
            <a:avLst/>
          </a:prstGeom>
        </p:spPr>
      </p:pic>
      <p:pic>
        <p:nvPicPr>
          <p:cNvPr id="5" name="Picture 4" descr="images (3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860" y="0"/>
            <a:ext cx="2143140" cy="1785950"/>
          </a:xfrm>
          <a:prstGeom prst="rect">
            <a:avLst/>
          </a:prstGeom>
        </p:spPr>
      </p:pic>
      <p:pic>
        <p:nvPicPr>
          <p:cNvPr id="2" name="Zagrebačka 3">
            <a:hlinkClick r:id="" action="ppaction://media"/>
            <a:extLst>
              <a:ext uri="{FF2B5EF4-FFF2-40B4-BE49-F238E27FC236}">
                <a16:creationId xmlns:a16="http://schemas.microsoft.com/office/drawing/2014/main" id="{7A741230-DBFD-43BB-B034-95BA29898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8860" y="18515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u="sng" dirty="0"/>
              <a:t>PRAVA BOLESNIKA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642910" y="1571612"/>
            <a:ext cx="2143140" cy="1285884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xtBox 4"/>
          <p:cNvSpPr txBox="1"/>
          <p:nvPr/>
        </p:nvSpPr>
        <p:spPr>
          <a:xfrm>
            <a:off x="857224" y="1719852"/>
            <a:ext cx="171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Pravo na suodlučivanje i obavještenost</a:t>
            </a:r>
          </a:p>
        </p:txBody>
      </p:sp>
      <p:sp>
        <p:nvSpPr>
          <p:cNvPr id="6" name="Round Diagonal Corner Rectangle 5"/>
          <p:cNvSpPr/>
          <p:nvPr/>
        </p:nvSpPr>
        <p:spPr>
          <a:xfrm>
            <a:off x="3428992" y="1571612"/>
            <a:ext cx="2214578" cy="1285884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xtBox 6"/>
          <p:cNvSpPr txBox="1"/>
          <p:nvPr/>
        </p:nvSpPr>
        <p:spPr>
          <a:xfrm>
            <a:off x="3500430" y="1657167"/>
            <a:ext cx="214314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/>
              <a:t>Pravo na prihvaćanje/odbijanje medcinskih postupaka ili zahvata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6215074" y="1571612"/>
            <a:ext cx="2143140" cy="1285884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xtBox 8"/>
          <p:cNvSpPr txBox="1"/>
          <p:nvPr/>
        </p:nvSpPr>
        <p:spPr>
          <a:xfrm>
            <a:off x="6357950" y="1853975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Pravo na povjerljivost</a:t>
            </a:r>
          </a:p>
        </p:txBody>
      </p:sp>
      <p:sp>
        <p:nvSpPr>
          <p:cNvPr id="10" name="Round Diagonal Corner Rectangle 9"/>
          <p:cNvSpPr/>
          <p:nvPr/>
        </p:nvSpPr>
        <p:spPr>
          <a:xfrm>
            <a:off x="642910" y="3500438"/>
            <a:ext cx="2071702" cy="1285884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928662" y="3782801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Pravo na privatnost</a:t>
            </a:r>
          </a:p>
        </p:txBody>
      </p:sp>
      <p:sp>
        <p:nvSpPr>
          <p:cNvPr id="12" name="Round Diagonal Corner Rectangle 11"/>
          <p:cNvSpPr/>
          <p:nvPr/>
        </p:nvSpPr>
        <p:spPr>
          <a:xfrm>
            <a:off x="3500430" y="3500438"/>
            <a:ext cx="2071702" cy="1285884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TextBox 12"/>
          <p:cNvSpPr txBox="1"/>
          <p:nvPr/>
        </p:nvSpPr>
        <p:spPr>
          <a:xfrm>
            <a:off x="3786182" y="3514555"/>
            <a:ext cx="1571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Pravo na pristup medicinskoj dokumentaciji</a:t>
            </a:r>
          </a:p>
        </p:txBody>
      </p:sp>
      <p:sp>
        <p:nvSpPr>
          <p:cNvPr id="14" name="Round Diagonal Corner Rectangle 13"/>
          <p:cNvSpPr/>
          <p:nvPr/>
        </p:nvSpPr>
        <p:spPr>
          <a:xfrm>
            <a:off x="6286512" y="3500438"/>
            <a:ext cx="2000264" cy="1285884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TextBox 14"/>
          <p:cNvSpPr txBox="1"/>
          <p:nvPr/>
        </p:nvSpPr>
        <p:spPr>
          <a:xfrm>
            <a:off x="6357950" y="3500438"/>
            <a:ext cx="18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Pravo na zaštitu pri sudjelovanju u kliničkim ispitivanjima</a:t>
            </a:r>
          </a:p>
        </p:txBody>
      </p:sp>
      <p:sp>
        <p:nvSpPr>
          <p:cNvPr id="16" name="Round Diagonal Corner Rectangle 15"/>
          <p:cNvSpPr/>
          <p:nvPr/>
        </p:nvSpPr>
        <p:spPr>
          <a:xfrm>
            <a:off x="642910" y="5214950"/>
            <a:ext cx="2071702" cy="121444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1071538" y="5500702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Pravo na pritužbu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29058" y="5497313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FF0000"/>
                </a:solidFill>
                <a:latin typeface="+mj-lt"/>
              </a:rPr>
              <a:t>NE SMIJU SE KRŠITI!!!</a:t>
            </a:r>
          </a:p>
        </p:txBody>
      </p:sp>
      <p:pic>
        <p:nvPicPr>
          <p:cNvPr id="3" name="Zagrebačka 4">
            <a:hlinkClick r:id="" action="ppaction://media"/>
            <a:extLst>
              <a:ext uri="{FF2B5EF4-FFF2-40B4-BE49-F238E27FC236}">
                <a16:creationId xmlns:a16="http://schemas.microsoft.com/office/drawing/2014/main" id="{55767D04-9931-40C9-B5E7-665F98146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3983" y="2122737"/>
            <a:ext cx="366349" cy="366349"/>
          </a:xfrm>
          <a:prstGeom prst="rect">
            <a:avLst/>
          </a:prstGeom>
        </p:spPr>
      </p:pic>
      <p:pic>
        <p:nvPicPr>
          <p:cNvPr id="26" name="Zagrebačka 5">
            <a:hlinkClick r:id="" action="ppaction://media"/>
            <a:extLst>
              <a:ext uri="{FF2B5EF4-FFF2-40B4-BE49-F238E27FC236}">
                <a16:creationId xmlns:a16="http://schemas.microsoft.com/office/drawing/2014/main" id="{C086EED2-E2F9-4CD6-BF45-772CA38C85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40525" y="2098731"/>
            <a:ext cx="390355" cy="390355"/>
          </a:xfrm>
          <a:prstGeom prst="rect">
            <a:avLst/>
          </a:prstGeom>
        </p:spPr>
      </p:pic>
      <p:pic>
        <p:nvPicPr>
          <p:cNvPr id="27" name="Zagrebačka 6">
            <a:hlinkClick r:id="" action="ppaction://media"/>
            <a:extLst>
              <a:ext uri="{FF2B5EF4-FFF2-40B4-BE49-F238E27FC236}">
                <a16:creationId xmlns:a16="http://schemas.microsoft.com/office/drawing/2014/main" id="{6949C7B4-3481-4398-BB2C-3A46B2F382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29312" y="2153511"/>
            <a:ext cx="304800" cy="304800"/>
          </a:xfrm>
          <a:prstGeom prst="rect">
            <a:avLst/>
          </a:prstGeom>
        </p:spPr>
      </p:pic>
      <p:pic>
        <p:nvPicPr>
          <p:cNvPr id="28" name="Zagrebačka 7">
            <a:hlinkClick r:id="" action="ppaction://media"/>
            <a:extLst>
              <a:ext uri="{FF2B5EF4-FFF2-40B4-BE49-F238E27FC236}">
                <a16:creationId xmlns:a16="http://schemas.microsoft.com/office/drawing/2014/main" id="{019E0487-7B56-4DB0-8110-09D3FDBB65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4188" y="4062782"/>
            <a:ext cx="366349" cy="366349"/>
          </a:xfrm>
          <a:prstGeom prst="rect">
            <a:avLst/>
          </a:prstGeom>
        </p:spPr>
      </p:pic>
      <p:pic>
        <p:nvPicPr>
          <p:cNvPr id="29" name="Zagrebačka 8">
            <a:hlinkClick r:id="" action="ppaction://media"/>
            <a:extLst>
              <a:ext uri="{FF2B5EF4-FFF2-40B4-BE49-F238E27FC236}">
                <a16:creationId xmlns:a16="http://schemas.microsoft.com/office/drawing/2014/main" id="{B854BFC5-3A42-4F42-ADE0-612A6976D98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00364" y="4032209"/>
            <a:ext cx="390355" cy="390355"/>
          </a:xfrm>
          <a:prstGeom prst="rect">
            <a:avLst/>
          </a:prstGeom>
        </p:spPr>
      </p:pic>
      <p:pic>
        <p:nvPicPr>
          <p:cNvPr id="30" name="Zagrebačka 9">
            <a:hlinkClick r:id="" action="ppaction://media"/>
            <a:extLst>
              <a:ext uri="{FF2B5EF4-FFF2-40B4-BE49-F238E27FC236}">
                <a16:creationId xmlns:a16="http://schemas.microsoft.com/office/drawing/2014/main" id="{7E3724E2-FFC3-4952-960B-A5B3DB8FF00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24719" y="4025172"/>
            <a:ext cx="390355" cy="390355"/>
          </a:xfrm>
          <a:prstGeom prst="rect">
            <a:avLst/>
          </a:prstGeom>
        </p:spPr>
      </p:pic>
      <p:pic>
        <p:nvPicPr>
          <p:cNvPr id="31" name="Zagrebačka 10">
            <a:hlinkClick r:id="" action="ppaction://media"/>
            <a:extLst>
              <a:ext uri="{FF2B5EF4-FFF2-40B4-BE49-F238E27FC236}">
                <a16:creationId xmlns:a16="http://schemas.microsoft.com/office/drawing/2014/main" id="{DB29C5F9-6845-4C07-AB95-5E3940CDCAD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31838" y="5747191"/>
            <a:ext cx="376238" cy="37623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4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15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9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35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70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/>
          <a:lstStyle/>
          <a:p>
            <a:r>
              <a:rPr lang="hr-HR" dirty="0"/>
              <a:t>Holistički pristup</a:t>
            </a:r>
          </a:p>
          <a:p>
            <a:r>
              <a:rPr lang="hr-HR" dirty="0"/>
              <a:t>Bolesnik je uvijek u pravu!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1B9632A3-E0D1-9571-4BAA-D7BB5661C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14" y="2449643"/>
            <a:ext cx="5252171" cy="3676520"/>
          </a:xfrm>
          <a:prstGeom prst="rect">
            <a:avLst/>
          </a:prstGeom>
        </p:spPr>
      </p:pic>
      <p:pic>
        <p:nvPicPr>
          <p:cNvPr id="2" name="Zagrebačka 11">
            <a:hlinkClick r:id="" action="ppaction://media"/>
            <a:extLst>
              <a:ext uri="{FF2B5EF4-FFF2-40B4-BE49-F238E27FC236}">
                <a16:creationId xmlns:a16="http://schemas.microsoft.com/office/drawing/2014/main" id="{399AE489-DE7B-4B08-84C9-0D8B25A9C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7984" y="418510"/>
            <a:ext cx="448816" cy="44881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6DF408F5-E2B9-A37F-BCEF-9E94A8E8D77F}"/>
              </a:ext>
            </a:extLst>
          </p:cNvPr>
          <p:cNvSpPr txBox="1"/>
          <p:nvPr/>
        </p:nvSpPr>
        <p:spPr>
          <a:xfrm>
            <a:off x="290803" y="0"/>
            <a:ext cx="510021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4600" dirty="0"/>
              <a:t>UVIJEK JE VAŽNO BITI UZ BOLESNIKA I PRUŽITI MU I VIŠE NEGO ŠTO JE POTREBNO! </a:t>
            </a:r>
            <a:endParaRPr lang="sr-Latn-RS" sz="46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AAC0382B-E002-3EE3-E82B-3743E21CED8D}"/>
              </a:ext>
            </a:extLst>
          </p:cNvPr>
          <p:cNvSpPr txBox="1"/>
          <p:nvPr/>
        </p:nvSpPr>
        <p:spPr>
          <a:xfrm>
            <a:off x="7003661" y="4632131"/>
            <a:ext cx="1828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3100" dirty="0"/>
              <a:t>VAŽNO JE BITI I POTPORA OBITELJI!</a:t>
            </a:r>
            <a:endParaRPr lang="sr-Latn-RS" sz="3100" dirty="0"/>
          </a:p>
        </p:txBody>
      </p:sp>
      <p:pic>
        <p:nvPicPr>
          <p:cNvPr id="6" name="Slika 6">
            <a:extLst>
              <a:ext uri="{FF2B5EF4-FFF2-40B4-BE49-F238E27FC236}">
                <a16:creationId xmlns:a16="http://schemas.microsoft.com/office/drawing/2014/main" id="{D7447F02-6315-7156-698D-A7EB02B98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00" y="3873422"/>
            <a:ext cx="3805990" cy="2525992"/>
          </a:xfrm>
          <a:prstGeom prst="rect">
            <a:avLst/>
          </a:prstGeo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id="{AD0346FC-A6A8-E63F-8E3F-952AD5B77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019" y="815607"/>
            <a:ext cx="3539230" cy="2000548"/>
          </a:xfrm>
          <a:prstGeom prst="rect">
            <a:avLst/>
          </a:prstGeom>
        </p:spPr>
      </p:pic>
      <p:pic>
        <p:nvPicPr>
          <p:cNvPr id="2" name="Zagrebačka 12">
            <a:hlinkClick r:id="" action="ppaction://media"/>
            <a:extLst>
              <a:ext uri="{FF2B5EF4-FFF2-40B4-BE49-F238E27FC236}">
                <a16:creationId xmlns:a16="http://schemas.microsoft.com/office/drawing/2014/main" id="{8B979092-C917-4107-B006-ED8732EA8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3645" y="225321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6707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Škola za medicinske sestre Mlinarska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 razne aktivnosti</a:t>
            </a:r>
          </a:p>
          <a:p>
            <a:r>
              <a:rPr lang="hr-HR" dirty="0"/>
              <a:t>pokloni za djecu</a:t>
            </a:r>
          </a:p>
          <a:p>
            <a:r>
              <a:rPr lang="hr-HR" dirty="0"/>
              <a:t>motivacijske poruke za odrasle</a:t>
            </a:r>
          </a:p>
          <a:p>
            <a:r>
              <a:rPr lang="hr-HR" dirty="0"/>
              <a:t>odlazak u bolnice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7" name="Picture 6" descr="IMG_20200211_18014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3643314"/>
            <a:ext cx="3719502" cy="2789627"/>
          </a:xfrm>
          <a:prstGeom prst="rect">
            <a:avLst/>
          </a:prstGeom>
        </p:spPr>
      </p:pic>
      <p:pic>
        <p:nvPicPr>
          <p:cNvPr id="4" name="Zagrebačka 13">
            <a:hlinkClick r:id="" action="ppaction://media"/>
            <a:extLst>
              <a:ext uri="{FF2B5EF4-FFF2-40B4-BE49-F238E27FC236}">
                <a16:creationId xmlns:a16="http://schemas.microsoft.com/office/drawing/2014/main" id="{20872277-C559-4078-863E-A53869806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643" y="6173384"/>
            <a:ext cx="519114" cy="51911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Škola za medicinske sestre Mlinarska</a:t>
            </a:r>
          </a:p>
        </p:txBody>
      </p:sp>
      <p:pic>
        <p:nvPicPr>
          <p:cNvPr id="6" name="VID-20210212-WA0000">
            <a:hlinkClick r:id="" action="ppaction://media"/>
            <a:extLst>
              <a:ext uri="{FF2B5EF4-FFF2-40B4-BE49-F238E27FC236}">
                <a16:creationId xmlns:a16="http://schemas.microsoft.com/office/drawing/2014/main" id="{876220D7-5655-449B-B283-80A15D284F4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5286" y="1417638"/>
            <a:ext cx="5073427" cy="5073427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7C440831-5582-9633-5671-DB2AC7098C72}"/>
              </a:ext>
            </a:extLst>
          </p:cNvPr>
          <p:cNvSpPr txBox="1"/>
          <p:nvPr/>
        </p:nvSpPr>
        <p:spPr>
          <a:xfrm>
            <a:off x="640232" y="3429000"/>
            <a:ext cx="36228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3800" dirty="0"/>
              <a:t>Odavanje časti svim zdravstvenim djelatnicima </a:t>
            </a:r>
            <a:endParaRPr lang="sr-Latn-RS" sz="3800" dirty="0"/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E25DE3B6-F6E1-8825-B73E-2BA66C2E4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75" y="466552"/>
            <a:ext cx="3747326" cy="2492990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EE1EB826-F746-7BCF-058B-5EEDC4810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1823"/>
            <a:ext cx="4305095" cy="3197178"/>
          </a:xfrm>
          <a:prstGeom prst="rect">
            <a:avLst/>
          </a:prstGeo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id="{A967FB24-3835-F0D2-1D16-B313A489D0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377253" y="3595049"/>
            <a:ext cx="2499842" cy="3262951"/>
          </a:xfrm>
          <a:prstGeom prst="rect">
            <a:avLst/>
          </a:prstGeom>
        </p:spPr>
      </p:pic>
      <p:pic>
        <p:nvPicPr>
          <p:cNvPr id="8" name="Slika 8">
            <a:extLst>
              <a:ext uri="{FF2B5EF4-FFF2-40B4-BE49-F238E27FC236}">
                <a16:creationId xmlns:a16="http://schemas.microsoft.com/office/drawing/2014/main" id="{5121546C-4D7F-2B07-A350-E2DB1C99E8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263101" y="3890000"/>
            <a:ext cx="2009145" cy="2673049"/>
          </a:xfrm>
          <a:prstGeom prst="rect">
            <a:avLst/>
          </a:prstGeom>
        </p:spPr>
      </p:pic>
      <p:sp>
        <p:nvSpPr>
          <p:cNvPr id="9" name="Heart 8"/>
          <p:cNvSpPr/>
          <p:nvPr/>
        </p:nvSpPr>
        <p:spPr>
          <a:xfrm>
            <a:off x="3357554" y="5286388"/>
            <a:ext cx="500066" cy="42862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" name="Zagrebačka 14">
            <a:hlinkClick r:id="" action="ppaction://media"/>
            <a:extLst>
              <a:ext uri="{FF2B5EF4-FFF2-40B4-BE49-F238E27FC236}">
                <a16:creationId xmlns:a16="http://schemas.microsoft.com/office/drawing/2014/main" id="{AC6386E5-D523-4257-A573-A20C01944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913" y="3595049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5829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162</Words>
  <Application>Microsoft Office PowerPoint</Application>
  <PresentationFormat>On-screen Show (4:3)</PresentationFormat>
  <Paragraphs>30</Paragraphs>
  <Slides>10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DAN BOLESNIKA 11. Veljače </vt:lpstr>
      <vt:lpstr>Koji je cilj obilježavanja?</vt:lpstr>
      <vt:lpstr>PowerPoint Presentation</vt:lpstr>
      <vt:lpstr>PRAVA BOLESNIKA</vt:lpstr>
      <vt:lpstr>PowerPoint Presentation</vt:lpstr>
      <vt:lpstr>PowerPoint Presentation</vt:lpstr>
      <vt:lpstr>Škola za medicinske sestre Mlinarska</vt:lpstr>
      <vt:lpstr>Škola za medicinske sestre Mlinarska</vt:lpstr>
      <vt:lpstr>PowerPoint Presentation</vt:lpstr>
      <vt:lpstr>HVALA VAM!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 BOLESNIKA 11. Veljače 2023.</dc:title>
  <dc:creator>Navi</dc:creator>
  <cp:lastModifiedBy>Nensi Maršić</cp:lastModifiedBy>
  <cp:revision>10</cp:revision>
  <dcterms:created xsi:type="dcterms:W3CDTF">2023-01-24T13:15:22Z</dcterms:created>
  <dcterms:modified xsi:type="dcterms:W3CDTF">2023-02-03T17:34:48Z</dcterms:modified>
</cp:coreProperties>
</file>